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76" r:id="rId4"/>
    <p:sldId id="257" r:id="rId5"/>
    <p:sldId id="277" r:id="rId6"/>
    <p:sldId id="279" r:id="rId7"/>
    <p:sldId id="280" r:id="rId8"/>
    <p:sldId id="258" r:id="rId9"/>
    <p:sldId id="278"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x="18288000" cy="10287000"/>
  <p:notesSz cx="6858000" cy="9144000"/>
  <p:embeddedFontLst>
    <p:embeddedFont>
      <p:font typeface="Anantason UltraExpanded" panose="020B0604020202020204" charset="-34"/>
      <p:regular r:id="rId27"/>
    </p:embeddedFont>
    <p:embeddedFont>
      <p:font typeface="Anantason UltraExpanded Bold" panose="020B0604020202020204" charset="-34"/>
      <p:regular r:id="rId28"/>
    </p:embeddedFont>
    <p:embeddedFont>
      <p:font typeface="Anantason UltraExpanded Light" panose="020B0604020202020204" charset="-34"/>
      <p:regular r:id="rId29"/>
    </p:embeddedFont>
    <p:embeddedFont>
      <p:font typeface="Anantason UltraExpanded Thin" panose="020B0604020202020204" charset="-34"/>
      <p:regular r:id="rId30"/>
    </p:embeddedFont>
    <p:embeddedFont>
      <p:font typeface="Codec Pro" panose="020B0604020202020204" charset="0"/>
      <p:regular r:id="rId31"/>
    </p:embeddedFont>
    <p:embeddedFont>
      <p:font typeface="Codec Pro Bold" panose="020B0604020202020204" charset="0"/>
      <p:regular r:id="rId32"/>
    </p:embeddedFont>
    <p:embeddedFont>
      <p:font typeface="Codec Pro Ultra-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9026991-BFC8-44F5-A0F0-F1348466BF7F}">
          <p14:sldIdLst>
            <p14:sldId id="256"/>
            <p14:sldId id="259"/>
            <p14:sldId id="276"/>
            <p14:sldId id="257"/>
            <p14:sldId id="277"/>
            <p14:sldId id="279"/>
          </p14:sldIdLst>
        </p14:section>
        <p14:section name="Sección sin título" id="{D6B73E6F-F49E-4ABF-BBB3-ED520EC06270}">
          <p14:sldIdLst>
            <p14:sldId id="280"/>
            <p14:sldId id="258"/>
            <p14:sldId id="278"/>
            <p14:sldId id="260"/>
            <p14:sldId id="261"/>
            <p14:sldId id="262"/>
            <p14:sldId id="263"/>
            <p14:sldId id="264"/>
            <p14:sldId id="265"/>
            <p14:sldId id="266"/>
            <p14:sldId id="267"/>
            <p14:sldId id="268"/>
            <p14:sldId id="269"/>
            <p14:sldId id="270"/>
            <p14:sldId id="271"/>
            <p14:sldId id="272"/>
            <p14:sldId id="273"/>
            <p14:sldId id="274"/>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3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sv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sv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2.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6" Type="http://schemas.openxmlformats.org/officeDocument/2006/relationships/image" Target="../media/image70.svg"/><Relationship Id="rId21" Type="http://schemas.openxmlformats.org/officeDocument/2006/relationships/image" Target="../media/image65.png"/><Relationship Id="rId42" Type="http://schemas.openxmlformats.org/officeDocument/2006/relationships/image" Target="../media/image86.svg"/><Relationship Id="rId47" Type="http://schemas.openxmlformats.org/officeDocument/2006/relationships/image" Target="../media/image91.png"/><Relationship Id="rId63" Type="http://schemas.openxmlformats.org/officeDocument/2006/relationships/image" Target="../media/image107.png"/><Relationship Id="rId68" Type="http://schemas.openxmlformats.org/officeDocument/2006/relationships/image" Target="../media/image112.svg"/><Relationship Id="rId84" Type="http://schemas.openxmlformats.org/officeDocument/2006/relationships/image" Target="../media/image128.svg"/><Relationship Id="rId89" Type="http://schemas.openxmlformats.org/officeDocument/2006/relationships/image" Target="../media/image133.png"/><Relationship Id="rId16" Type="http://schemas.openxmlformats.org/officeDocument/2006/relationships/image" Target="../media/image60.svg"/><Relationship Id="rId11" Type="http://schemas.openxmlformats.org/officeDocument/2006/relationships/image" Target="../media/image55.png"/><Relationship Id="rId32" Type="http://schemas.openxmlformats.org/officeDocument/2006/relationships/image" Target="../media/image76.svg"/><Relationship Id="rId37" Type="http://schemas.openxmlformats.org/officeDocument/2006/relationships/image" Target="../media/image81.png"/><Relationship Id="rId53" Type="http://schemas.openxmlformats.org/officeDocument/2006/relationships/image" Target="../media/image97.png"/><Relationship Id="rId58" Type="http://schemas.openxmlformats.org/officeDocument/2006/relationships/image" Target="../media/image102.svg"/><Relationship Id="rId74" Type="http://schemas.openxmlformats.org/officeDocument/2006/relationships/image" Target="../media/image118.svg"/><Relationship Id="rId79" Type="http://schemas.openxmlformats.org/officeDocument/2006/relationships/image" Target="../media/image123.png"/><Relationship Id="rId5" Type="http://schemas.openxmlformats.org/officeDocument/2006/relationships/image" Target="../media/image49.png"/><Relationship Id="rId90" Type="http://schemas.openxmlformats.org/officeDocument/2006/relationships/image" Target="../media/image134.svg"/><Relationship Id="rId95" Type="http://schemas.openxmlformats.org/officeDocument/2006/relationships/image" Target="../media/image139.png"/><Relationship Id="rId22" Type="http://schemas.openxmlformats.org/officeDocument/2006/relationships/image" Target="../media/image66.svg"/><Relationship Id="rId27" Type="http://schemas.openxmlformats.org/officeDocument/2006/relationships/image" Target="../media/image71.png"/><Relationship Id="rId43" Type="http://schemas.openxmlformats.org/officeDocument/2006/relationships/image" Target="../media/image87.png"/><Relationship Id="rId48" Type="http://schemas.openxmlformats.org/officeDocument/2006/relationships/image" Target="../media/image92.svg"/><Relationship Id="rId64" Type="http://schemas.openxmlformats.org/officeDocument/2006/relationships/image" Target="../media/image108.svg"/><Relationship Id="rId69" Type="http://schemas.openxmlformats.org/officeDocument/2006/relationships/image" Target="../media/image113.png"/><Relationship Id="rId80" Type="http://schemas.openxmlformats.org/officeDocument/2006/relationships/image" Target="../media/image124.svg"/><Relationship Id="rId85" Type="http://schemas.openxmlformats.org/officeDocument/2006/relationships/image" Target="../media/image129.png"/><Relationship Id="rId3" Type="http://schemas.openxmlformats.org/officeDocument/2006/relationships/image" Target="../media/image47.png"/><Relationship Id="rId12" Type="http://schemas.openxmlformats.org/officeDocument/2006/relationships/image" Target="../media/image56.sv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svg"/><Relationship Id="rId46" Type="http://schemas.openxmlformats.org/officeDocument/2006/relationships/image" Target="../media/image90.svg"/><Relationship Id="rId59" Type="http://schemas.openxmlformats.org/officeDocument/2006/relationships/image" Target="../media/image103.png"/><Relationship Id="rId67" Type="http://schemas.openxmlformats.org/officeDocument/2006/relationships/image" Target="../media/image111.png"/><Relationship Id="rId20" Type="http://schemas.openxmlformats.org/officeDocument/2006/relationships/image" Target="../media/image64.svg"/><Relationship Id="rId41" Type="http://schemas.openxmlformats.org/officeDocument/2006/relationships/image" Target="../media/image85.png"/><Relationship Id="rId54" Type="http://schemas.openxmlformats.org/officeDocument/2006/relationships/image" Target="../media/image98.svg"/><Relationship Id="rId62" Type="http://schemas.openxmlformats.org/officeDocument/2006/relationships/image" Target="../media/image106.svg"/><Relationship Id="rId70" Type="http://schemas.openxmlformats.org/officeDocument/2006/relationships/image" Target="../media/image114.svg"/><Relationship Id="rId75" Type="http://schemas.openxmlformats.org/officeDocument/2006/relationships/image" Target="../media/image119.png"/><Relationship Id="rId83" Type="http://schemas.openxmlformats.org/officeDocument/2006/relationships/image" Target="../media/image127.png"/><Relationship Id="rId88" Type="http://schemas.openxmlformats.org/officeDocument/2006/relationships/image" Target="../media/image132.svg"/><Relationship Id="rId91" Type="http://schemas.openxmlformats.org/officeDocument/2006/relationships/image" Target="../media/image135.png"/><Relationship Id="rId96" Type="http://schemas.openxmlformats.org/officeDocument/2006/relationships/image" Target="../media/image140.svg"/><Relationship Id="rId1" Type="http://schemas.openxmlformats.org/officeDocument/2006/relationships/slideLayout" Target="../slideLayouts/slideLayout7.xml"/><Relationship Id="rId6" Type="http://schemas.openxmlformats.org/officeDocument/2006/relationships/image" Target="../media/image50.sv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svg"/><Relationship Id="rId36" Type="http://schemas.openxmlformats.org/officeDocument/2006/relationships/image" Target="../media/image80.svg"/><Relationship Id="rId49" Type="http://schemas.openxmlformats.org/officeDocument/2006/relationships/image" Target="../media/image93.png"/><Relationship Id="rId57" Type="http://schemas.openxmlformats.org/officeDocument/2006/relationships/image" Target="../media/image101.png"/><Relationship Id="rId10" Type="http://schemas.openxmlformats.org/officeDocument/2006/relationships/image" Target="../media/image54.svg"/><Relationship Id="rId31" Type="http://schemas.openxmlformats.org/officeDocument/2006/relationships/image" Target="../media/image75.png"/><Relationship Id="rId44" Type="http://schemas.openxmlformats.org/officeDocument/2006/relationships/image" Target="../media/image88.svg"/><Relationship Id="rId52" Type="http://schemas.openxmlformats.org/officeDocument/2006/relationships/image" Target="../media/image96.svg"/><Relationship Id="rId60" Type="http://schemas.openxmlformats.org/officeDocument/2006/relationships/image" Target="../media/image104.svg"/><Relationship Id="rId65" Type="http://schemas.openxmlformats.org/officeDocument/2006/relationships/image" Target="../media/image109.png"/><Relationship Id="rId73" Type="http://schemas.openxmlformats.org/officeDocument/2006/relationships/image" Target="../media/image117.png"/><Relationship Id="rId78" Type="http://schemas.openxmlformats.org/officeDocument/2006/relationships/image" Target="../media/image122.svg"/><Relationship Id="rId81" Type="http://schemas.openxmlformats.org/officeDocument/2006/relationships/image" Target="../media/image125.png"/><Relationship Id="rId86" Type="http://schemas.openxmlformats.org/officeDocument/2006/relationships/image" Target="../media/image130.svg"/><Relationship Id="rId94" Type="http://schemas.openxmlformats.org/officeDocument/2006/relationships/image" Target="../media/image138.svg"/><Relationship Id="rId4" Type="http://schemas.openxmlformats.org/officeDocument/2006/relationships/image" Target="../media/image48.svg"/><Relationship Id="rId9" Type="http://schemas.openxmlformats.org/officeDocument/2006/relationships/image" Target="../media/image53.png"/><Relationship Id="rId13" Type="http://schemas.openxmlformats.org/officeDocument/2006/relationships/image" Target="../media/image57.png"/><Relationship Id="rId18" Type="http://schemas.openxmlformats.org/officeDocument/2006/relationships/image" Target="../media/image62.svg"/><Relationship Id="rId39" Type="http://schemas.openxmlformats.org/officeDocument/2006/relationships/image" Target="../media/image83.png"/><Relationship Id="rId34" Type="http://schemas.openxmlformats.org/officeDocument/2006/relationships/image" Target="../media/image78.svg"/><Relationship Id="rId50" Type="http://schemas.openxmlformats.org/officeDocument/2006/relationships/image" Target="../media/image94.svg"/><Relationship Id="rId55" Type="http://schemas.openxmlformats.org/officeDocument/2006/relationships/image" Target="../media/image99.png"/><Relationship Id="rId76" Type="http://schemas.openxmlformats.org/officeDocument/2006/relationships/image" Target="../media/image120.svg"/><Relationship Id="rId97" Type="http://schemas.openxmlformats.org/officeDocument/2006/relationships/image" Target="../media/image141.png"/><Relationship Id="rId7" Type="http://schemas.openxmlformats.org/officeDocument/2006/relationships/image" Target="../media/image51.png"/><Relationship Id="rId71" Type="http://schemas.openxmlformats.org/officeDocument/2006/relationships/image" Target="../media/image115.png"/><Relationship Id="rId92" Type="http://schemas.openxmlformats.org/officeDocument/2006/relationships/image" Target="../media/image136.svg"/><Relationship Id="rId2" Type="http://schemas.openxmlformats.org/officeDocument/2006/relationships/image" Target="../media/image1.png"/><Relationship Id="rId29" Type="http://schemas.openxmlformats.org/officeDocument/2006/relationships/image" Target="../media/image73.png"/><Relationship Id="rId24" Type="http://schemas.openxmlformats.org/officeDocument/2006/relationships/image" Target="../media/image68.svg"/><Relationship Id="rId40" Type="http://schemas.openxmlformats.org/officeDocument/2006/relationships/image" Target="../media/image84.svg"/><Relationship Id="rId45" Type="http://schemas.openxmlformats.org/officeDocument/2006/relationships/image" Target="../media/image89.png"/><Relationship Id="rId66" Type="http://schemas.openxmlformats.org/officeDocument/2006/relationships/image" Target="../media/image110.svg"/><Relationship Id="rId87" Type="http://schemas.openxmlformats.org/officeDocument/2006/relationships/image" Target="../media/image131.png"/><Relationship Id="rId61" Type="http://schemas.openxmlformats.org/officeDocument/2006/relationships/image" Target="../media/image105.png"/><Relationship Id="rId82" Type="http://schemas.openxmlformats.org/officeDocument/2006/relationships/image" Target="../media/image126.svg"/><Relationship Id="rId19" Type="http://schemas.openxmlformats.org/officeDocument/2006/relationships/image" Target="../media/image63.png"/><Relationship Id="rId14" Type="http://schemas.openxmlformats.org/officeDocument/2006/relationships/image" Target="../media/image58.svg"/><Relationship Id="rId30" Type="http://schemas.openxmlformats.org/officeDocument/2006/relationships/image" Target="../media/image74.svg"/><Relationship Id="rId35" Type="http://schemas.openxmlformats.org/officeDocument/2006/relationships/image" Target="../media/image79.png"/><Relationship Id="rId56" Type="http://schemas.openxmlformats.org/officeDocument/2006/relationships/image" Target="../media/image100.svg"/><Relationship Id="rId77" Type="http://schemas.openxmlformats.org/officeDocument/2006/relationships/image" Target="../media/image121.png"/><Relationship Id="rId8" Type="http://schemas.openxmlformats.org/officeDocument/2006/relationships/image" Target="../media/image52.svg"/><Relationship Id="rId51" Type="http://schemas.openxmlformats.org/officeDocument/2006/relationships/image" Target="../media/image95.png"/><Relationship Id="rId72" Type="http://schemas.openxmlformats.org/officeDocument/2006/relationships/image" Target="../media/image116.svg"/><Relationship Id="rId93" Type="http://schemas.openxmlformats.org/officeDocument/2006/relationships/image" Target="../media/image137.png"/><Relationship Id="rId98" Type="http://schemas.openxmlformats.org/officeDocument/2006/relationships/image" Target="../media/image142.svg"/></Relationships>
</file>

<file path=ppt/slides/_rels/slide25.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4" name="Freeform 4"/>
          <p:cNvSpPr/>
          <p:nvPr/>
        </p:nvSpPr>
        <p:spPr>
          <a:xfrm>
            <a:off x="7707361" y="1728362"/>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2"/>
            <a:stretch>
              <a:fillRect/>
            </a:stretch>
          </a:blipFill>
          <a:ln cap="sq">
            <a:noFill/>
            <a:prstDash val="solid"/>
            <a:miter/>
          </a:ln>
        </p:spPr>
        <p:txBody>
          <a:bodyPr/>
          <a:lstStyle/>
          <a:p>
            <a:endParaRPr lang="es-ES"/>
          </a:p>
        </p:txBody>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3"/>
            <a:stretch>
              <a:fillRect/>
            </a:stretch>
          </a:blipFill>
        </p:spPr>
        <p:txBody>
          <a:bodyPr/>
          <a:lstStyle/>
          <a:p>
            <a:endParaRPr lang="es-ES"/>
          </a:p>
        </p:txBody>
      </p:sp>
      <p:sp>
        <p:nvSpPr>
          <p:cNvPr id="12" name="TextBox 12"/>
          <p:cNvSpPr txBox="1"/>
          <p:nvPr/>
        </p:nvSpPr>
        <p:spPr>
          <a:xfrm>
            <a:off x="1028700" y="7953699"/>
            <a:ext cx="6243955" cy="307777"/>
          </a:xfrm>
          <a:prstGeom prst="rect">
            <a:avLst/>
          </a:prstGeom>
        </p:spPr>
        <p:txBody>
          <a:bodyPr lIns="0" tIns="0" rIns="0" bIns="0" rtlCol="0" anchor="t">
            <a:spAutoFit/>
          </a:bodyPr>
          <a:lstStyle/>
          <a:p>
            <a:pPr algn="l">
              <a:lnSpc>
                <a:spcPts val="2400"/>
              </a:lnSpc>
            </a:pPr>
            <a:r>
              <a:rPr lang="en-US" sz="2000" b="1" dirty="0">
                <a:solidFill>
                  <a:srgbClr val="FFFFFF"/>
                </a:solidFill>
                <a:latin typeface="Anantason UltraExpanded Bold"/>
                <a:ea typeface="Anantason UltraExpanded Bold"/>
                <a:cs typeface="Anantason UltraExpanded Bold"/>
                <a:sym typeface="Anantason UltraExpanded Bold"/>
              </a:rPr>
              <a:t>HUGO ALBERT BONET</a:t>
            </a:r>
          </a:p>
        </p:txBody>
      </p:sp>
      <p:sp>
        <p:nvSpPr>
          <p:cNvPr id="13" name="TextBox 13"/>
          <p:cNvSpPr txBox="1"/>
          <p:nvPr/>
        </p:nvSpPr>
        <p:spPr>
          <a:xfrm>
            <a:off x="1028700" y="3310424"/>
            <a:ext cx="15215888" cy="3830536"/>
          </a:xfrm>
          <a:prstGeom prst="rect">
            <a:avLst/>
          </a:prstGeom>
        </p:spPr>
        <p:txBody>
          <a:bodyPr lIns="0" tIns="0" rIns="0" bIns="0" rtlCol="0" anchor="t">
            <a:spAutoFit/>
          </a:bodyPr>
          <a:lstStyle/>
          <a:p>
            <a:pPr marL="0" lvl="0" indent="0" algn="l">
              <a:lnSpc>
                <a:spcPts val="11202"/>
              </a:lnSpc>
              <a:spcBef>
                <a:spcPct val="0"/>
              </a:spcBef>
            </a:pPr>
            <a:r>
              <a:rPr lang="en-US" sz="9335" b="1" u="none" strike="noStrike" dirty="0" err="1">
                <a:solidFill>
                  <a:srgbClr val="78FF87"/>
                </a:solidFill>
                <a:latin typeface="Anantason UltraExpanded Bold"/>
                <a:ea typeface="Anantason UltraExpanded Bold"/>
                <a:cs typeface="Anantason UltraExpanded Bold"/>
                <a:sym typeface="Anantason UltraExpanded Bold"/>
              </a:rPr>
              <a:t>FakeNEAT</a:t>
            </a:r>
            <a:r>
              <a:rPr lang="en-US" sz="9335" b="1" u="none" strike="noStrike" dirty="0">
                <a:solidFill>
                  <a:srgbClr val="78FF87"/>
                </a:solidFill>
                <a:latin typeface="Anantason UltraExpanded Bold"/>
                <a:ea typeface="Anantason UltraExpanded Bold"/>
                <a:cs typeface="Anantason UltraExpanded Bold"/>
                <a:sym typeface="Anantason UltraExpanded Bold"/>
              </a:rPr>
              <a:t>:</a:t>
            </a:r>
          </a:p>
          <a:p>
            <a:pPr marL="0" lvl="0" indent="0" algn="l">
              <a:lnSpc>
                <a:spcPts val="11202"/>
              </a:lnSpc>
              <a:spcBef>
                <a:spcPct val="0"/>
              </a:spcBef>
            </a:pPr>
            <a:r>
              <a:rPr lang="es-ES" sz="9335" b="1" u="none" strike="noStrike" dirty="0" err="1">
                <a:solidFill>
                  <a:srgbClr val="FFFFFF"/>
                </a:solidFill>
                <a:latin typeface="Anantason UltraExpanded Bold"/>
                <a:ea typeface="Anantason UltraExpanded Bold"/>
                <a:cs typeface="Anantason UltraExpanded Bold"/>
                <a:sym typeface="Anantason UltraExpanded Bold"/>
              </a:rPr>
              <a:t>Neuroevoluci</a:t>
            </a:r>
            <a:r>
              <a:rPr lang="es-ES" sz="9335" b="1" dirty="0" err="1">
                <a:solidFill>
                  <a:srgbClr val="FFFFFF"/>
                </a:solidFill>
                <a:latin typeface="Anantason UltraExpanded Bold"/>
                <a:ea typeface="Anantason UltraExpanded Bold"/>
                <a:cs typeface="Anantason UltraExpanded Bold"/>
                <a:sym typeface="Anantason UltraExpanded Bold"/>
              </a:rPr>
              <a:t>ó</a:t>
            </a:r>
            <a:r>
              <a:rPr lang="es-ES" sz="9335" b="1" u="none" strike="noStrike" dirty="0" err="1">
                <a:solidFill>
                  <a:srgbClr val="FFFFFF"/>
                </a:solidFill>
                <a:latin typeface="Anantason UltraExpanded Bold"/>
                <a:ea typeface="Anantason UltraExpanded Bold"/>
                <a:cs typeface="Anantason UltraExpanded Bold"/>
                <a:sym typeface="Anantason UltraExpanded Bold"/>
              </a:rPr>
              <a:t>n</a:t>
            </a:r>
            <a:r>
              <a:rPr lang="es-ES" sz="9335" b="1" u="none" strike="noStrike" dirty="0">
                <a:solidFill>
                  <a:srgbClr val="FFFFFF"/>
                </a:solidFill>
                <a:latin typeface="Anantason UltraExpanded Bold"/>
                <a:ea typeface="Anantason UltraExpanded Bold"/>
                <a:cs typeface="Anantason UltraExpanded Bold"/>
                <a:sym typeface="Anantason UltraExpanded Bold"/>
              </a:rPr>
              <a:t> </a:t>
            </a:r>
          </a:p>
          <a:p>
            <a:pPr marL="0" lvl="0" indent="0" algn="l">
              <a:lnSpc>
                <a:spcPts val="8200"/>
              </a:lnSpc>
              <a:spcBef>
                <a:spcPct val="0"/>
              </a:spcBef>
            </a:pPr>
            <a:r>
              <a:rPr lang="es-ES" sz="4400" b="1" dirty="0">
                <a:solidFill>
                  <a:srgbClr val="FFFFFF"/>
                </a:solidFill>
                <a:latin typeface="Anantason UltraExpanded Bold"/>
                <a:ea typeface="Anantason UltraExpanded Bold"/>
                <a:cs typeface="Anantason UltraExpanded Bold"/>
                <a:sym typeface="Anantason UltraExpanded Bold"/>
              </a:rPr>
              <a:t>m</a:t>
            </a:r>
            <a:r>
              <a:rPr lang="es-ES" sz="4400" b="1" u="none" strike="noStrike" dirty="0">
                <a:solidFill>
                  <a:srgbClr val="FFFFFF"/>
                </a:solidFill>
                <a:latin typeface="Anantason UltraExpanded Bold"/>
                <a:ea typeface="Anantason UltraExpanded Bold"/>
                <a:cs typeface="Anantason UltraExpanded Bold"/>
                <a:sym typeface="Anantason UltraExpanded Bold"/>
              </a:rPr>
              <a:t>ediante AG y Enfriamiento </a:t>
            </a:r>
            <a:r>
              <a:rPr lang="es-ES" sz="4400" b="1" dirty="0">
                <a:solidFill>
                  <a:srgbClr val="FFFFFF"/>
                </a:solidFill>
                <a:latin typeface="Anantason UltraExpanded Bold"/>
                <a:ea typeface="Anantason UltraExpanded Bold"/>
                <a:cs typeface="Anantason UltraExpanded Bold"/>
                <a:sym typeface="Anantason UltraExpanded Bold"/>
              </a:rPr>
              <a:t>S</a:t>
            </a:r>
            <a:r>
              <a:rPr lang="es-ES" sz="4400" b="1" u="none" strike="noStrike" dirty="0">
                <a:solidFill>
                  <a:srgbClr val="FFFFFF"/>
                </a:solidFill>
                <a:latin typeface="Anantason UltraExpanded Bold"/>
                <a:ea typeface="Anantason UltraExpanded Bold"/>
                <a:cs typeface="Anantason UltraExpanded Bold"/>
                <a:sym typeface="Anantason UltraExpanded Bold"/>
              </a:rPr>
              <a:t>imulado</a:t>
            </a:r>
            <a:endParaRPr lang="en-US" sz="44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22" name="Freeform 4">
            <a:extLst>
              <a:ext uri="{FF2B5EF4-FFF2-40B4-BE49-F238E27FC236}">
                <a16:creationId xmlns:a16="http://schemas.microsoft.com/office/drawing/2014/main" id="{85B1714B-B7B3-1E6E-E4AD-44C0E2A83790}"/>
              </a:ext>
            </a:extLst>
          </p:cNvPr>
          <p:cNvSpPr/>
          <p:nvPr/>
        </p:nvSpPr>
        <p:spPr>
          <a:xfrm>
            <a:off x="11000357" y="6943289"/>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Freeform 3"/>
          <p:cNvSpPr/>
          <p:nvPr/>
        </p:nvSpPr>
        <p:spPr>
          <a:xfrm>
            <a:off x="0" y="3790539"/>
            <a:ext cx="6484649" cy="6496461"/>
          </a:xfrm>
          <a:custGeom>
            <a:avLst/>
            <a:gdLst/>
            <a:ahLst/>
            <a:cxnLst/>
            <a:rect l="l" t="t" r="r" b="b"/>
            <a:pathLst>
              <a:path w="6484649" h="6496461">
                <a:moveTo>
                  <a:pt x="0" y="0"/>
                </a:moveTo>
                <a:lnTo>
                  <a:pt x="6484649" y="0"/>
                </a:lnTo>
                <a:lnTo>
                  <a:pt x="6484649" y="6496461"/>
                </a:lnTo>
                <a:lnTo>
                  <a:pt x="0" y="6496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7790380" y="2543807"/>
            <a:ext cx="9468920" cy="3941445"/>
          </a:xfrm>
          <a:prstGeom prst="rect">
            <a:avLst/>
          </a:prstGeom>
        </p:spPr>
        <p:txBody>
          <a:bodyPr lIns="0" tIns="0" rIns="0" bIns="0" rtlCol="0" anchor="t">
            <a:spAutoFit/>
          </a:bodyPr>
          <a:lstStyle/>
          <a:p>
            <a:pPr algn="l">
              <a:lnSpc>
                <a:spcPts val="3119"/>
              </a:lnSpc>
            </a:pPr>
            <a:r>
              <a:rPr lang="en-US" sz="2399">
                <a:solidFill>
                  <a:srgbClr val="FFFFFF"/>
                </a:solidFill>
                <a:latin typeface="Codec Pro"/>
                <a:ea typeface="Codec Pro"/>
                <a:cs typeface="Codec Pro"/>
                <a:sym typeface="Codec Pro"/>
              </a:rPr>
              <a:t>to the Artificial Neural Network Conference 2023, the top event for artificial neural network enthusiasts. We have amazing speakers who will share their knowledge and skills in various domains. You will find everything you need to know about the conference on this page, such as the venue, the dates, the registration, and the program.</a:t>
            </a:r>
          </a:p>
          <a:p>
            <a:pPr algn="l">
              <a:lnSpc>
                <a:spcPts val="3119"/>
              </a:lnSpc>
            </a:pPr>
            <a:endParaRPr lang="en-US" sz="2399">
              <a:solidFill>
                <a:srgbClr val="FFFFFF"/>
              </a:solidFill>
              <a:latin typeface="Codec Pro"/>
              <a:ea typeface="Codec Pro"/>
              <a:cs typeface="Codec Pro"/>
              <a:sym typeface="Codec Pro"/>
            </a:endParaRPr>
          </a:p>
          <a:p>
            <a:pPr marL="0" lvl="0" indent="0" algn="l">
              <a:lnSpc>
                <a:spcPts val="3119"/>
              </a:lnSpc>
              <a:spcBef>
                <a:spcPct val="0"/>
              </a:spcBef>
            </a:pPr>
            <a:r>
              <a:rPr lang="en-US" sz="2399">
                <a:solidFill>
                  <a:srgbClr val="FFFFFF"/>
                </a:solidFill>
                <a:latin typeface="Codec Pro"/>
                <a:ea typeface="Codec Pro"/>
                <a:cs typeface="Codec Pro"/>
                <a:sym typeface="Codec Pro"/>
              </a:rPr>
              <a:t>You can also check out the speaker bios, the talk abstracts, and the recordings (after the conference). Don't miss this opportunity to learn and network at the conference!</a:t>
            </a:r>
          </a:p>
        </p:txBody>
      </p:sp>
      <p:sp>
        <p:nvSpPr>
          <p:cNvPr id="5" name="AutoShape 5"/>
          <p:cNvSpPr/>
          <p:nvPr/>
        </p:nvSpPr>
        <p:spPr>
          <a:xfrm flipV="1">
            <a:off x="7752280" y="7330139"/>
            <a:ext cx="19050" cy="5503109"/>
          </a:xfrm>
          <a:prstGeom prst="line">
            <a:avLst/>
          </a:prstGeom>
          <a:ln w="38100" cap="flat">
            <a:solidFill>
              <a:srgbClr val="FFFFFF"/>
            </a:solidFill>
            <a:prstDash val="solid"/>
            <a:headEnd type="none" w="sm" len="sm"/>
            <a:tailEnd type="none" w="sm" len="sm"/>
          </a:ln>
        </p:spPr>
        <p:txBody>
          <a:bodyPr/>
          <a:lstStyle/>
          <a:p>
            <a:endParaRPr lang="es-ES"/>
          </a:p>
        </p:txBody>
      </p:sp>
      <p:grpSp>
        <p:nvGrpSpPr>
          <p:cNvPr id="6" name="Group 6"/>
          <p:cNvGrpSpPr/>
          <p:nvPr/>
        </p:nvGrpSpPr>
        <p:grpSpPr>
          <a:xfrm>
            <a:off x="8567292" y="7330073"/>
            <a:ext cx="5133451" cy="1211127"/>
            <a:chOff x="0" y="0"/>
            <a:chExt cx="6844601" cy="1614836"/>
          </a:xfrm>
        </p:grpSpPr>
        <p:grpSp>
          <p:nvGrpSpPr>
            <p:cNvPr id="7" name="Group 7"/>
            <p:cNvGrpSpPr/>
            <p:nvPr/>
          </p:nvGrpSpPr>
          <p:grpSpPr>
            <a:xfrm>
              <a:off x="0" y="0"/>
              <a:ext cx="6844601" cy="1614836"/>
              <a:chOff x="0" y="0"/>
              <a:chExt cx="1749395" cy="412732"/>
            </a:xfrm>
          </p:grpSpPr>
          <p:sp>
            <p:nvSpPr>
              <p:cNvPr id="8" name="Freeform 8"/>
              <p:cNvSpPr/>
              <p:nvPr/>
            </p:nvSpPr>
            <p:spPr>
              <a:xfrm>
                <a:off x="0" y="0"/>
                <a:ext cx="1749395" cy="412732"/>
              </a:xfrm>
              <a:custGeom>
                <a:avLst/>
                <a:gdLst/>
                <a:ahLst/>
                <a:cxnLst/>
                <a:rect l="l" t="t" r="r" b="b"/>
                <a:pathLst>
                  <a:path w="1749395" h="412732">
                    <a:moveTo>
                      <a:pt x="1546195" y="0"/>
                    </a:moveTo>
                    <a:cubicBezTo>
                      <a:pt x="1658419" y="0"/>
                      <a:pt x="1749395" y="92393"/>
                      <a:pt x="1749395" y="206366"/>
                    </a:cubicBezTo>
                    <a:cubicBezTo>
                      <a:pt x="1749395" y="320339"/>
                      <a:pt x="1658419" y="412732"/>
                      <a:pt x="1546195" y="412732"/>
                    </a:cubicBezTo>
                    <a:lnTo>
                      <a:pt x="203200" y="412732"/>
                    </a:lnTo>
                    <a:cubicBezTo>
                      <a:pt x="90976" y="412732"/>
                      <a:pt x="0" y="320339"/>
                      <a:pt x="0" y="206366"/>
                    </a:cubicBezTo>
                    <a:cubicBezTo>
                      <a:pt x="0" y="92393"/>
                      <a:pt x="90976" y="0"/>
                      <a:pt x="203200" y="0"/>
                    </a:cubicBezTo>
                    <a:close/>
                  </a:path>
                </a:pathLst>
              </a:custGeom>
              <a:solidFill>
                <a:srgbClr val="000000">
                  <a:alpha val="0"/>
                </a:srgbClr>
              </a:solidFill>
              <a:ln w="95250" cap="sq">
                <a:solidFill>
                  <a:srgbClr val="78FF87"/>
                </a:solidFill>
                <a:prstDash val="solid"/>
                <a:miter/>
              </a:ln>
            </p:spPr>
            <p:txBody>
              <a:bodyPr/>
              <a:lstStyle/>
              <a:p>
                <a:endParaRPr lang="es-ES"/>
              </a:p>
            </p:txBody>
          </p:sp>
          <p:sp>
            <p:nvSpPr>
              <p:cNvPr id="9" name="TextBox 9"/>
              <p:cNvSpPr txBox="1"/>
              <p:nvPr/>
            </p:nvSpPr>
            <p:spPr>
              <a:xfrm>
                <a:off x="0" y="-47625"/>
                <a:ext cx="1749395" cy="460357"/>
              </a:xfrm>
              <a:prstGeom prst="rect">
                <a:avLst/>
              </a:prstGeom>
            </p:spPr>
            <p:txBody>
              <a:bodyPr lIns="94991" tIns="94991" rIns="94991" bIns="94991" rtlCol="0" anchor="ctr"/>
              <a:lstStyle/>
              <a:p>
                <a:pPr algn="ctr">
                  <a:lnSpc>
                    <a:spcPts val="3360"/>
                  </a:lnSpc>
                </a:pPr>
                <a:endParaRPr/>
              </a:p>
            </p:txBody>
          </p:sp>
        </p:grpSp>
        <p:sp>
          <p:nvSpPr>
            <p:cNvPr id="10" name="TextBox 10"/>
            <p:cNvSpPr txBox="1"/>
            <p:nvPr/>
          </p:nvSpPr>
          <p:spPr>
            <a:xfrm>
              <a:off x="861709" y="373539"/>
              <a:ext cx="5121183" cy="877283"/>
            </a:xfrm>
            <a:prstGeom prst="rect">
              <a:avLst/>
            </a:prstGeom>
          </p:spPr>
          <p:txBody>
            <a:bodyPr lIns="0" tIns="0" rIns="0" bIns="0" rtlCol="0" anchor="t">
              <a:spAutoFit/>
            </a:bodyPr>
            <a:lstStyle/>
            <a:p>
              <a:pPr algn="ctr">
                <a:lnSpc>
                  <a:spcPts val="4890"/>
                </a:lnSpc>
              </a:pPr>
              <a:r>
                <a:rPr lang="en-US" sz="4075" b="1">
                  <a:solidFill>
                    <a:srgbClr val="FFFFFF"/>
                  </a:solidFill>
                  <a:latin typeface="Codec Pro Bold"/>
                  <a:ea typeface="Codec Pro Bold"/>
                  <a:cs typeface="Codec Pro Bold"/>
                  <a:sym typeface="Codec Pro Bold"/>
                </a:rPr>
                <a:t>ANNC2023.DEV</a:t>
              </a:r>
            </a:p>
          </p:txBody>
        </p:sp>
      </p:grpSp>
      <p:sp>
        <p:nvSpPr>
          <p:cNvPr id="11" name="TextBox 11"/>
          <p:cNvSpPr txBox="1"/>
          <p:nvPr/>
        </p:nvSpPr>
        <p:spPr>
          <a:xfrm>
            <a:off x="1028700" y="1019175"/>
            <a:ext cx="4078188" cy="771525"/>
          </a:xfrm>
          <a:prstGeom prst="rect">
            <a:avLst/>
          </a:prstGeom>
        </p:spPr>
        <p:txBody>
          <a:bodyPr lIns="0" tIns="0" rIns="0" bIns="0" rtlCol="0" anchor="t">
            <a:spAutoFit/>
          </a:bodyPr>
          <a:lstStyle/>
          <a:p>
            <a:pPr algn="ctr">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WELCOME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Freeform 3"/>
          <p:cNvSpPr/>
          <p:nvPr/>
        </p:nvSpPr>
        <p:spPr>
          <a:xfrm>
            <a:off x="2029575" y="8440764"/>
            <a:ext cx="13496441" cy="3711521"/>
          </a:xfrm>
          <a:custGeom>
            <a:avLst/>
            <a:gdLst/>
            <a:ahLst/>
            <a:cxnLst/>
            <a:rect l="l" t="t" r="r" b="b"/>
            <a:pathLst>
              <a:path w="13496441" h="3711521">
                <a:moveTo>
                  <a:pt x="0" y="0"/>
                </a:moveTo>
                <a:lnTo>
                  <a:pt x="13496441" y="0"/>
                </a:lnTo>
                <a:lnTo>
                  <a:pt x="13496441" y="3711522"/>
                </a:lnTo>
                <a:lnTo>
                  <a:pt x="0" y="37115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4" name="Group 4"/>
          <p:cNvGrpSpPr/>
          <p:nvPr/>
        </p:nvGrpSpPr>
        <p:grpSpPr>
          <a:xfrm>
            <a:off x="1028700" y="3192637"/>
            <a:ext cx="7732992" cy="6065663"/>
            <a:chOff x="0" y="0"/>
            <a:chExt cx="2036673" cy="1597541"/>
          </a:xfrm>
        </p:grpSpPr>
        <p:sp>
          <p:nvSpPr>
            <p:cNvPr id="5" name="Freeform 5"/>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6" name="TextBox 6"/>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9526308" y="3192637"/>
            <a:ext cx="7732992" cy="6065663"/>
            <a:chOff x="0" y="0"/>
            <a:chExt cx="2036673" cy="1597541"/>
          </a:xfrm>
        </p:grpSpPr>
        <p:sp>
          <p:nvSpPr>
            <p:cNvPr id="8" name="Freeform 8"/>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9" name="TextBox 9"/>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9927937" y="3744102"/>
            <a:ext cx="3464868"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a:solidFill>
                  <a:srgbClr val="78FF87"/>
                </a:solidFill>
                <a:latin typeface="Anantason UltraExpanded Bold"/>
                <a:ea typeface="Anantason UltraExpanded Bold"/>
                <a:cs typeface="Anantason UltraExpanded Bold"/>
                <a:sym typeface="Anantason UltraExpanded Bold"/>
              </a:rPr>
              <a:t>WHAT WE DO? </a:t>
            </a:r>
          </a:p>
        </p:txBody>
      </p:sp>
      <p:sp>
        <p:nvSpPr>
          <p:cNvPr id="11" name="TextBox 11"/>
          <p:cNvSpPr txBox="1"/>
          <p:nvPr/>
        </p:nvSpPr>
        <p:spPr>
          <a:xfrm>
            <a:off x="1519579" y="3744102"/>
            <a:ext cx="3323109"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a:solidFill>
                  <a:srgbClr val="78FF87"/>
                </a:solidFill>
                <a:latin typeface="Anantason UltraExpanded Bold"/>
                <a:ea typeface="Anantason UltraExpanded Bold"/>
                <a:cs typeface="Anantason UltraExpanded Bold"/>
                <a:sym typeface="Anantason UltraExpanded Bold"/>
              </a:rPr>
              <a:t>WHO WE ARE?</a:t>
            </a:r>
          </a:p>
        </p:txBody>
      </p:sp>
      <p:sp>
        <p:nvSpPr>
          <p:cNvPr id="12" name="TextBox 12"/>
          <p:cNvSpPr txBox="1"/>
          <p:nvPr/>
        </p:nvSpPr>
        <p:spPr>
          <a:xfrm>
            <a:off x="1028700" y="904908"/>
            <a:ext cx="8522196"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ABOUT CONFERENCE</a:t>
            </a:r>
          </a:p>
        </p:txBody>
      </p:sp>
      <p:sp>
        <p:nvSpPr>
          <p:cNvPr id="13" name="TextBox 13"/>
          <p:cNvSpPr txBox="1"/>
          <p:nvPr/>
        </p:nvSpPr>
        <p:spPr>
          <a:xfrm>
            <a:off x="1519579" y="4920544"/>
            <a:ext cx="6825498" cy="2933700"/>
          </a:xfrm>
          <a:prstGeom prst="rect">
            <a:avLst/>
          </a:prstGeom>
        </p:spPr>
        <p:txBody>
          <a:bodyPr lIns="0" tIns="0" rIns="0" bIns="0" rtlCol="0" anchor="t">
            <a:spAutoFit/>
          </a:bodyPr>
          <a:lstStyle/>
          <a:p>
            <a:pPr algn="l">
              <a:lnSpc>
                <a:spcPts val="2879"/>
              </a:lnSpc>
            </a:pPr>
            <a:r>
              <a:rPr lang="en-US" sz="2400">
                <a:solidFill>
                  <a:srgbClr val="FFFFFF"/>
                </a:solidFill>
                <a:latin typeface="Codec Pro"/>
                <a:ea typeface="Codec Pro"/>
                <a:cs typeface="Codec Pro"/>
                <a:sym typeface="Codec Pro"/>
              </a:rPr>
              <a:t>We are a diverse and inclusive community of experts, innovators, and learners who share a common passion for advancing the science and applications of artificial neural networks. We come from different backgrounds, disciplines, and industries, but we are united by our curiosity, creativity, and collaboration.</a:t>
            </a:r>
          </a:p>
          <a:p>
            <a:pPr algn="l">
              <a:lnSpc>
                <a:spcPts val="2879"/>
              </a:lnSpc>
              <a:spcBef>
                <a:spcPct val="0"/>
              </a:spcBef>
            </a:pPr>
            <a:endParaRPr lang="en-US" sz="2400">
              <a:solidFill>
                <a:srgbClr val="FFFFFF"/>
              </a:solidFill>
              <a:latin typeface="Codec Pro"/>
              <a:ea typeface="Codec Pro"/>
              <a:cs typeface="Codec Pro"/>
              <a:sym typeface="Codec Pro"/>
            </a:endParaRPr>
          </a:p>
        </p:txBody>
      </p:sp>
      <p:sp>
        <p:nvSpPr>
          <p:cNvPr id="14" name="TextBox 14"/>
          <p:cNvSpPr txBox="1"/>
          <p:nvPr/>
        </p:nvSpPr>
        <p:spPr>
          <a:xfrm>
            <a:off x="9927937" y="4920544"/>
            <a:ext cx="6825498" cy="3657600"/>
          </a:xfrm>
          <a:prstGeom prst="rect">
            <a:avLst/>
          </a:prstGeom>
        </p:spPr>
        <p:txBody>
          <a:bodyPr lIns="0" tIns="0" rIns="0" bIns="0" rtlCol="0" anchor="t">
            <a:spAutoFit/>
          </a:bodyPr>
          <a:lstStyle/>
          <a:p>
            <a:pPr algn="l">
              <a:lnSpc>
                <a:spcPts val="2879"/>
              </a:lnSpc>
              <a:spcBef>
                <a:spcPct val="0"/>
              </a:spcBef>
            </a:pPr>
            <a:r>
              <a:rPr lang="en-US" sz="2400">
                <a:solidFill>
                  <a:srgbClr val="FFFFFF"/>
                </a:solidFill>
                <a:latin typeface="Codec Pro"/>
                <a:ea typeface="Codec Pro"/>
                <a:cs typeface="Codec Pro"/>
                <a:sym typeface="Codec Pro"/>
              </a:rPr>
              <a:t>We organize an annual conference that showcases the latest developments and breakthroughs in artificial neural network research and practice. We provide a platform for exchanging ideas, networking, and learning from each other. We also foster a culture of excellence, integrity, and openness in our field. Our conference features keynote speakers, invited talks, workshops, tutorials, poster sessions, and social events.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TextBox 2"/>
          <p:cNvSpPr txBox="1"/>
          <p:nvPr/>
        </p:nvSpPr>
        <p:spPr>
          <a:xfrm>
            <a:off x="8005875" y="2543807"/>
            <a:ext cx="8863396" cy="6284595"/>
          </a:xfrm>
          <a:prstGeom prst="rect">
            <a:avLst/>
          </a:prstGeom>
        </p:spPr>
        <p:txBody>
          <a:bodyPr lIns="0" tIns="0" rIns="0" bIns="0" rtlCol="0" anchor="t">
            <a:spAutoFit/>
          </a:bodyPr>
          <a:lstStyle/>
          <a:p>
            <a:pPr algn="l">
              <a:lnSpc>
                <a:spcPts val="3119"/>
              </a:lnSpc>
            </a:pPr>
            <a:r>
              <a:rPr lang="en-US" sz="2399" b="1">
                <a:solidFill>
                  <a:srgbClr val="78FF87"/>
                </a:solidFill>
                <a:latin typeface="Codec Pro Bold"/>
                <a:ea typeface="Codec Pro Bold"/>
                <a:cs typeface="Codec Pro Bold"/>
                <a:sym typeface="Codec Pro Bold"/>
              </a:rPr>
              <a:t>The Artificial Neural Network Conference (ANNC)</a:t>
            </a:r>
            <a:r>
              <a:rPr lang="en-US" sz="2399">
                <a:solidFill>
                  <a:srgbClr val="FFFFFF"/>
                </a:solidFill>
                <a:latin typeface="Codec Pro"/>
                <a:ea typeface="Codec Pro"/>
                <a:cs typeface="Codec Pro"/>
                <a:sym typeface="Codec Pro"/>
              </a:rPr>
              <a:t> is a yearly event for researchers and practitioners who work with artificial neural networks. The conference covers various topics and applications of artificial neural networks in different fields and domains.</a:t>
            </a:r>
          </a:p>
          <a:p>
            <a:pPr algn="l">
              <a:lnSpc>
                <a:spcPts val="3119"/>
              </a:lnSpc>
            </a:pPr>
            <a:endParaRPr lang="en-US" sz="2399">
              <a:solidFill>
                <a:srgbClr val="FFFFFF"/>
              </a:solidFill>
              <a:latin typeface="Codec Pro"/>
              <a:ea typeface="Codec Pro"/>
              <a:cs typeface="Codec Pro"/>
              <a:sym typeface="Codec Pro"/>
            </a:endParaRPr>
          </a:p>
          <a:p>
            <a:pPr algn="l">
              <a:lnSpc>
                <a:spcPts val="3119"/>
              </a:lnSpc>
            </a:pPr>
            <a:r>
              <a:rPr lang="en-US" sz="2399">
                <a:solidFill>
                  <a:srgbClr val="FFFFFF"/>
                </a:solidFill>
                <a:latin typeface="Codec Pro"/>
                <a:ea typeface="Codec Pro"/>
                <a:cs typeface="Codec Pro"/>
                <a:sym typeface="Codec Pro"/>
              </a:rPr>
              <a:t>The first ANNC was held in 1995 in San Francisco, USA, by a group of pioneers and leaders in the field. The conference has been hosted in different countries and continents since then and has attracted more than 300 participants each year. The conference also gives the ANNC Best Paper Award to the most outstanding and innovative papers.</a:t>
            </a:r>
          </a:p>
          <a:p>
            <a:pPr algn="l">
              <a:lnSpc>
                <a:spcPts val="3119"/>
              </a:lnSpc>
            </a:pPr>
            <a:endParaRPr lang="en-US" sz="2399">
              <a:solidFill>
                <a:srgbClr val="FFFFFF"/>
              </a:solidFill>
              <a:latin typeface="Codec Pro"/>
              <a:ea typeface="Codec Pro"/>
              <a:cs typeface="Codec Pro"/>
              <a:sym typeface="Codec Pro"/>
            </a:endParaRPr>
          </a:p>
          <a:p>
            <a:pPr marL="0" lvl="0" indent="0" algn="l">
              <a:lnSpc>
                <a:spcPts val="3119"/>
              </a:lnSpc>
              <a:spcBef>
                <a:spcPct val="0"/>
              </a:spcBef>
            </a:pPr>
            <a:r>
              <a:rPr lang="en-US" sz="2399">
                <a:solidFill>
                  <a:srgbClr val="FFFFFF"/>
                </a:solidFill>
                <a:latin typeface="Codec Pro"/>
                <a:ea typeface="Codec Pro"/>
                <a:cs typeface="Codec Pro"/>
                <a:sym typeface="Codec Pro"/>
              </a:rPr>
              <a:t>The ANNC is a platform for sharing, learning, and networking on artificial neural networks. It welcomes anyone interested in artificial neural networks and their applications.</a:t>
            </a:r>
          </a:p>
        </p:txBody>
      </p:sp>
      <p:sp>
        <p:nvSpPr>
          <p:cNvPr id="3" name="Freeform 3"/>
          <p:cNvSpPr/>
          <p:nvPr/>
        </p:nvSpPr>
        <p:spPr>
          <a:xfrm flipV="1">
            <a:off x="-196590" y="2379566"/>
            <a:ext cx="7596976" cy="7508196"/>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4" name="TextBox 4"/>
          <p:cNvSpPr txBox="1"/>
          <p:nvPr/>
        </p:nvSpPr>
        <p:spPr>
          <a:xfrm>
            <a:off x="1028700" y="1019175"/>
            <a:ext cx="3430488"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FFFFFF"/>
                </a:solidFill>
                <a:latin typeface="Anantason UltraExpanded Bold"/>
                <a:ea typeface="Anantason UltraExpanded Bold"/>
                <a:cs typeface="Anantason UltraExpanded Bold"/>
                <a:sym typeface="Anantason UltraExpanded Bold"/>
              </a:rPr>
              <a:t>HISTORY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s-ES"/>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D009F">
                    <a:alpha val="59000"/>
                  </a:srgbClr>
                </a:gs>
                <a:gs pos="100000">
                  <a:srgbClr val="30FF4A">
                    <a:alpha val="59000"/>
                  </a:srgbClr>
                </a:gs>
              </a:gsLst>
              <a:lin ang="0"/>
            </a:gradFill>
          </p:spPr>
          <p:txBody>
            <a:bodyPr/>
            <a:lstStyle/>
            <a:p>
              <a:endParaRPr lang="es-ES"/>
            </a:p>
          </p:txBody>
        </p:sp>
        <p:sp>
          <p:nvSpPr>
            <p:cNvPr id="5" name="TextBox 5"/>
            <p:cNvSpPr txBox="1"/>
            <p:nvPr/>
          </p:nvSpPr>
          <p:spPr>
            <a:xfrm>
              <a:off x="0" y="-85725"/>
              <a:ext cx="4816593" cy="2795058"/>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2261684" y="4830192"/>
            <a:ext cx="13306015" cy="5740487"/>
          </a:xfrm>
          <a:custGeom>
            <a:avLst/>
            <a:gdLst/>
            <a:ahLst/>
            <a:cxnLst/>
            <a:rect l="l" t="t" r="r" b="b"/>
            <a:pathLst>
              <a:path w="13306015" h="5740487">
                <a:moveTo>
                  <a:pt x="0" y="0"/>
                </a:moveTo>
                <a:lnTo>
                  <a:pt x="13306015" y="0"/>
                </a:lnTo>
                <a:lnTo>
                  <a:pt x="13306015" y="5740487"/>
                </a:lnTo>
                <a:lnTo>
                  <a:pt x="0" y="5740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7" name="TextBox 7"/>
          <p:cNvSpPr txBox="1"/>
          <p:nvPr/>
        </p:nvSpPr>
        <p:spPr>
          <a:xfrm>
            <a:off x="2068115" y="3790950"/>
            <a:ext cx="14151770" cy="2705100"/>
          </a:xfrm>
          <a:prstGeom prst="rect">
            <a:avLst/>
          </a:prstGeom>
        </p:spPr>
        <p:txBody>
          <a:bodyPr lIns="0" tIns="0" rIns="0" bIns="0" rtlCol="0" anchor="t">
            <a:spAutoFit/>
          </a:bodyPr>
          <a:lstStyle/>
          <a:p>
            <a:pPr algn="ctr">
              <a:lnSpc>
                <a:spcPts val="10666"/>
              </a:lnSpc>
            </a:pPr>
            <a:r>
              <a:rPr lang="en-US" sz="8888" b="1">
                <a:solidFill>
                  <a:srgbClr val="78FF87"/>
                </a:solidFill>
                <a:latin typeface="Anantason UltraExpanded Bold"/>
                <a:ea typeface="Anantason UltraExpanded Bold"/>
                <a:cs typeface="Anantason UltraExpanded Bold"/>
                <a:sym typeface="Anantason UltraExpanded Bold"/>
              </a:rPr>
              <a:t>TRANSFORMING SCIENCE INTO </a:t>
            </a:r>
            <a:r>
              <a:rPr lang="en-US" sz="8888" b="1">
                <a:solidFill>
                  <a:srgbClr val="FFFFFF"/>
                </a:solidFill>
                <a:latin typeface="Anantason UltraExpanded Bold"/>
                <a:ea typeface="Anantason UltraExpanded Bold"/>
                <a:cs typeface="Anantason UltraExpanded Bold"/>
                <a:sym typeface="Anantason UltraExpanded Bold"/>
              </a:rPr>
              <a:t>ART</a:t>
            </a:r>
            <a:r>
              <a:rPr lang="en-US" sz="8888" b="1">
                <a:solidFill>
                  <a:srgbClr val="78FF87"/>
                </a:solidFill>
                <a:latin typeface="Anantason UltraExpanded Bold"/>
                <a:ea typeface="Anantason UltraExpanded Bold"/>
                <a:cs typeface="Anantason UltraExpanded Bold"/>
                <a:sym typeface="Anantason UltraExpanded Bold"/>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13214573" y="-2766980"/>
            <a:ext cx="6931681" cy="6186525"/>
          </a:xfrm>
          <a:custGeom>
            <a:avLst/>
            <a:gdLst/>
            <a:ahLst/>
            <a:cxnLst/>
            <a:rect l="l" t="t" r="r" b="b"/>
            <a:pathLst>
              <a:path w="6931681" h="6186525">
                <a:moveTo>
                  <a:pt x="0" y="0"/>
                </a:moveTo>
                <a:lnTo>
                  <a:pt x="6931681" y="0"/>
                </a:lnTo>
                <a:lnTo>
                  <a:pt x="6931681" y="6186526"/>
                </a:lnTo>
                <a:lnTo>
                  <a:pt x="0" y="6186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txBody>
          <a:bodyPr/>
          <a:lstStyle/>
          <a:p>
            <a:endParaRPr lang="es-ES"/>
          </a:p>
        </p:txBody>
      </p:sp>
      <p:sp>
        <p:nvSpPr>
          <p:cNvPr id="4" name="TextBox 4"/>
          <p:cNvSpPr txBox="1"/>
          <p:nvPr/>
        </p:nvSpPr>
        <p:spPr>
          <a:xfrm>
            <a:off x="1028700" y="904908"/>
            <a:ext cx="4245843"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SPEAKERS</a:t>
            </a:r>
          </a:p>
        </p:txBody>
      </p:sp>
      <p:sp>
        <p:nvSpPr>
          <p:cNvPr id="5" name="TextBox 5"/>
          <p:cNvSpPr txBox="1"/>
          <p:nvPr/>
        </p:nvSpPr>
        <p:spPr>
          <a:xfrm>
            <a:off x="1028700" y="1967794"/>
            <a:ext cx="12185873" cy="1038225"/>
          </a:xfrm>
          <a:prstGeom prst="rect">
            <a:avLst/>
          </a:prstGeom>
        </p:spPr>
        <p:txBody>
          <a:bodyPr lIns="0" tIns="0" rIns="0" bIns="0" rtlCol="0" anchor="t">
            <a:spAutoFit/>
          </a:bodyPr>
          <a:lstStyle/>
          <a:p>
            <a:pPr algn="l">
              <a:lnSpc>
                <a:spcPts val="2640"/>
              </a:lnSpc>
              <a:spcBef>
                <a:spcPct val="0"/>
              </a:spcBef>
            </a:pPr>
            <a:r>
              <a:rPr lang="en-US" sz="2200">
                <a:solidFill>
                  <a:srgbClr val="FFFFFF"/>
                </a:solidFill>
                <a:latin typeface="Codec Pro"/>
                <a:ea typeface="Codec Pro"/>
                <a:cs typeface="Codec Pro"/>
                <a:sym typeface="Codec Pro"/>
              </a:rPr>
              <a:t>Welcome to the Artificial Neural Network Conference 2023! We are excited to introduce you to our amazing team of organizers, speakers and volunteers who are working hard to make this event a success.Here are some of their names and positions, along with a brief bio.</a:t>
            </a:r>
          </a:p>
        </p:txBody>
      </p:sp>
      <p:sp>
        <p:nvSpPr>
          <p:cNvPr id="6" name="TextBox 6"/>
          <p:cNvSpPr txBox="1"/>
          <p:nvPr/>
        </p:nvSpPr>
        <p:spPr>
          <a:xfrm>
            <a:off x="3146144" y="7872483"/>
            <a:ext cx="5203246" cy="1628775"/>
          </a:xfrm>
          <a:prstGeom prst="rect">
            <a:avLst/>
          </a:prstGeom>
        </p:spPr>
        <p:txBody>
          <a:bodyPr lIns="0" tIns="0" rIns="0" bIns="0" rtlCol="0" anchor="t">
            <a:spAutoFit/>
          </a:bodyPr>
          <a:lstStyle/>
          <a:p>
            <a:pPr algn="l">
              <a:lnSpc>
                <a:spcPts val="1440"/>
              </a:lnSpc>
            </a:pPr>
            <a:r>
              <a:rPr lang="en-US" sz="1200" b="1">
                <a:solidFill>
                  <a:srgbClr val="78FF87"/>
                </a:solidFill>
                <a:latin typeface="Anantason UltraExpanded Bold"/>
                <a:ea typeface="Anantason UltraExpanded Bold"/>
                <a:cs typeface="Anantason UltraExpanded Bold"/>
                <a:sym typeface="Anantason UltraExpanded Bold"/>
              </a:rPr>
              <a:t>Carol Lee, </a:t>
            </a:r>
          </a:p>
          <a:p>
            <a:pPr algn="l">
              <a:lnSpc>
                <a:spcPts val="1440"/>
              </a:lnSpc>
            </a:pPr>
            <a:r>
              <a:rPr lang="en-US" sz="1200">
                <a:solidFill>
                  <a:srgbClr val="FFFFFF"/>
                </a:solidFill>
                <a:latin typeface="Anantason UltraExpanded"/>
                <a:ea typeface="Anantason UltraExpanded"/>
                <a:cs typeface="Anantason UltraExpanded"/>
                <a:sym typeface="Anantason UltraExpanded"/>
              </a:rPr>
              <a:t>Program Committee Chair.</a:t>
            </a:r>
          </a:p>
          <a:p>
            <a:pPr algn="l">
              <a:lnSpc>
                <a:spcPts val="1440"/>
              </a:lnSpc>
            </a:pPr>
            <a:endParaRPr lang="en-US" sz="1200">
              <a:solidFill>
                <a:srgbClr val="FFFFFF"/>
              </a:solidFill>
              <a:latin typeface="Anantason UltraExpanded"/>
              <a:ea typeface="Anantason UltraExpanded"/>
              <a:cs typeface="Anantason UltraExpanded"/>
              <a:sym typeface="Anantason UltraExpanded"/>
            </a:endParaRPr>
          </a:p>
          <a:p>
            <a:pPr algn="l">
              <a:lnSpc>
                <a:spcPts val="1440"/>
              </a:lnSpc>
            </a:pPr>
            <a:r>
              <a:rPr lang="en-US" sz="1200">
                <a:solidFill>
                  <a:srgbClr val="FFFFFF"/>
                </a:solidFill>
                <a:latin typeface="Codec Pro"/>
                <a:ea typeface="Codec Pro"/>
                <a:cs typeface="Codec Pro"/>
                <a:sym typeface="Codec Pro"/>
              </a:rPr>
              <a:t>Carol is a principal scientist at Amazon AI, where she oversees the research and development of cutting-edge neural network applications for e-commerce, speech and vision. She is also a fellow of the Association for the Advancement of Artificial Intelligence (AAAI) and the IEEE.</a:t>
            </a:r>
          </a:p>
          <a:p>
            <a:pPr algn="l">
              <a:lnSpc>
                <a:spcPts val="1440"/>
              </a:lnSpc>
              <a:spcBef>
                <a:spcPct val="0"/>
              </a:spcBef>
            </a:pPr>
            <a:endParaRPr lang="en-US" sz="1200">
              <a:solidFill>
                <a:srgbClr val="FFFFFF"/>
              </a:solidFill>
              <a:latin typeface="Codec Pro"/>
              <a:ea typeface="Codec Pro"/>
              <a:cs typeface="Codec Pro"/>
              <a:sym typeface="Codec Pro"/>
            </a:endParaRPr>
          </a:p>
        </p:txBody>
      </p:sp>
      <p:sp>
        <p:nvSpPr>
          <p:cNvPr id="7" name="TextBox 7"/>
          <p:cNvSpPr txBox="1"/>
          <p:nvPr/>
        </p:nvSpPr>
        <p:spPr>
          <a:xfrm>
            <a:off x="11377293" y="3776733"/>
            <a:ext cx="5303120" cy="1447800"/>
          </a:xfrm>
          <a:prstGeom prst="rect">
            <a:avLst/>
          </a:prstGeom>
        </p:spPr>
        <p:txBody>
          <a:bodyPr lIns="0" tIns="0" rIns="0" bIns="0" rtlCol="0" anchor="t">
            <a:spAutoFit/>
          </a:bodyPr>
          <a:lstStyle/>
          <a:p>
            <a:pPr algn="l">
              <a:lnSpc>
                <a:spcPts val="1440"/>
              </a:lnSpc>
            </a:pPr>
            <a:r>
              <a:rPr lang="en-US" sz="1200" b="1">
                <a:solidFill>
                  <a:srgbClr val="78FF87"/>
                </a:solidFill>
                <a:latin typeface="Anantason UltraExpanded Bold"/>
                <a:ea typeface="Anantason UltraExpanded Bold"/>
                <a:cs typeface="Anantason UltraExpanded Bold"/>
                <a:sym typeface="Anantason UltraExpanded Bold"/>
              </a:rPr>
              <a:t>David Chen,</a:t>
            </a:r>
          </a:p>
          <a:p>
            <a:pPr algn="l">
              <a:lnSpc>
                <a:spcPts val="1440"/>
              </a:lnSpc>
            </a:pPr>
            <a:r>
              <a:rPr lang="en-US" sz="1200">
                <a:solidFill>
                  <a:srgbClr val="FFFFFF"/>
                </a:solidFill>
                <a:latin typeface="Anantason UltraExpanded"/>
                <a:ea typeface="Anantason UltraExpanded"/>
                <a:cs typeface="Anantason UltraExpanded"/>
                <a:sym typeface="Anantason UltraExpanded"/>
              </a:rPr>
              <a:t>Program Committee Co-chair.</a:t>
            </a:r>
          </a:p>
          <a:p>
            <a:pPr algn="l">
              <a:lnSpc>
                <a:spcPts val="1440"/>
              </a:lnSpc>
            </a:pPr>
            <a:endParaRPr lang="en-US" sz="1200">
              <a:solidFill>
                <a:srgbClr val="FFFFFF"/>
              </a:solidFill>
              <a:latin typeface="Anantason UltraExpanded"/>
              <a:ea typeface="Anantason UltraExpanded"/>
              <a:cs typeface="Anantason UltraExpanded"/>
              <a:sym typeface="Anantason UltraExpanded"/>
            </a:endParaRPr>
          </a:p>
          <a:p>
            <a:pPr algn="l">
              <a:lnSpc>
                <a:spcPts val="1440"/>
              </a:lnSpc>
              <a:spcBef>
                <a:spcPct val="0"/>
              </a:spcBef>
            </a:pPr>
            <a:r>
              <a:rPr lang="en-US" sz="1200">
                <a:solidFill>
                  <a:srgbClr val="FFFFFF"/>
                </a:solidFill>
                <a:latin typeface="Codec Pro"/>
                <a:ea typeface="Codec Pro"/>
                <a:cs typeface="Codec Pro"/>
                <a:sym typeface="Codec Pro"/>
              </a:rPr>
              <a:t>David is a director of research at Facebook AI Research (FAIR), where he leads the Computer Vision Group. He is an expert in image recognition, face detection and recognition, and video understanding. He has received several awards for his contributions to the field, such as the CVPR Best Paper Award and the ICLR Test of Time Award.</a:t>
            </a:r>
          </a:p>
        </p:txBody>
      </p:sp>
      <p:sp>
        <p:nvSpPr>
          <p:cNvPr id="8" name="TextBox 8"/>
          <p:cNvSpPr txBox="1"/>
          <p:nvPr/>
        </p:nvSpPr>
        <p:spPr>
          <a:xfrm>
            <a:off x="11377293" y="5824608"/>
            <a:ext cx="5303120" cy="1447800"/>
          </a:xfrm>
          <a:prstGeom prst="rect">
            <a:avLst/>
          </a:prstGeom>
        </p:spPr>
        <p:txBody>
          <a:bodyPr lIns="0" tIns="0" rIns="0" bIns="0" rtlCol="0" anchor="t">
            <a:spAutoFit/>
          </a:bodyPr>
          <a:lstStyle/>
          <a:p>
            <a:pPr algn="l">
              <a:lnSpc>
                <a:spcPts val="1440"/>
              </a:lnSpc>
            </a:pPr>
            <a:r>
              <a:rPr lang="en-US" sz="1200" b="1">
                <a:solidFill>
                  <a:srgbClr val="78FF87"/>
                </a:solidFill>
                <a:latin typeface="Anantason UltraExpanded Bold"/>
                <a:ea typeface="Anantason UltraExpanded Bold"/>
                <a:cs typeface="Anantason UltraExpanded Bold"/>
                <a:sym typeface="Anantason UltraExpanded Bold"/>
              </a:rPr>
              <a:t>Eva Garcia,</a:t>
            </a:r>
          </a:p>
          <a:p>
            <a:pPr algn="l">
              <a:lnSpc>
                <a:spcPts val="1440"/>
              </a:lnSpc>
            </a:pPr>
            <a:r>
              <a:rPr lang="en-US" sz="1200">
                <a:solidFill>
                  <a:srgbClr val="FFFFFF"/>
                </a:solidFill>
                <a:latin typeface="Anantason UltraExpanded"/>
                <a:ea typeface="Anantason UltraExpanded"/>
                <a:cs typeface="Anantason UltraExpanded"/>
                <a:sym typeface="Anantason UltraExpanded"/>
              </a:rPr>
              <a:t>Speaker Liaison.</a:t>
            </a:r>
          </a:p>
          <a:p>
            <a:pPr algn="l">
              <a:lnSpc>
                <a:spcPts val="1440"/>
              </a:lnSpc>
            </a:pPr>
            <a:endParaRPr lang="en-US" sz="1200">
              <a:solidFill>
                <a:srgbClr val="FFFFFF"/>
              </a:solidFill>
              <a:latin typeface="Anantason UltraExpanded"/>
              <a:ea typeface="Anantason UltraExpanded"/>
              <a:cs typeface="Anantason UltraExpanded"/>
              <a:sym typeface="Anantason UltraExpanded"/>
            </a:endParaRPr>
          </a:p>
          <a:p>
            <a:pPr algn="l">
              <a:lnSpc>
                <a:spcPts val="1440"/>
              </a:lnSpc>
              <a:spcBef>
                <a:spcPct val="0"/>
              </a:spcBef>
            </a:pPr>
            <a:r>
              <a:rPr lang="en-US" sz="1200">
                <a:solidFill>
                  <a:srgbClr val="FFFFFF"/>
                </a:solidFill>
                <a:latin typeface="Codec Pro"/>
                <a:ea typeface="Codec Pro"/>
                <a:cs typeface="Codec Pro"/>
                <a:sym typeface="Codec Pro"/>
              </a:rPr>
              <a:t>Eva is a postdoctoral researcher at the Massachusetts Institute of Technology (MIT), where she works on developing neural network models for natural language generation and dialogue systems. She is also a co-founder of Neuralink, a startup that aims to create brain-computer interfaces using neural networks.</a:t>
            </a:r>
          </a:p>
        </p:txBody>
      </p:sp>
      <p:sp>
        <p:nvSpPr>
          <p:cNvPr id="9" name="TextBox 9"/>
          <p:cNvSpPr txBox="1"/>
          <p:nvPr/>
        </p:nvSpPr>
        <p:spPr>
          <a:xfrm>
            <a:off x="11377293" y="7872483"/>
            <a:ext cx="5303120" cy="1447800"/>
          </a:xfrm>
          <a:prstGeom prst="rect">
            <a:avLst/>
          </a:prstGeom>
        </p:spPr>
        <p:txBody>
          <a:bodyPr lIns="0" tIns="0" rIns="0" bIns="0" rtlCol="0" anchor="t">
            <a:spAutoFit/>
          </a:bodyPr>
          <a:lstStyle/>
          <a:p>
            <a:pPr algn="l">
              <a:lnSpc>
                <a:spcPts val="1440"/>
              </a:lnSpc>
            </a:pPr>
            <a:r>
              <a:rPr lang="en-US" sz="1200" b="1">
                <a:solidFill>
                  <a:srgbClr val="78FF87"/>
                </a:solidFill>
                <a:latin typeface="Anantason UltraExpanded Bold"/>
                <a:ea typeface="Anantason UltraExpanded Bold"/>
                <a:cs typeface="Anantason UltraExpanded Bold"/>
                <a:sym typeface="Anantason UltraExpanded Bold"/>
              </a:rPr>
              <a:t>Frank Wang,</a:t>
            </a:r>
          </a:p>
          <a:p>
            <a:pPr algn="l">
              <a:lnSpc>
                <a:spcPts val="1440"/>
              </a:lnSpc>
            </a:pPr>
            <a:r>
              <a:rPr lang="en-US" sz="1200">
                <a:solidFill>
                  <a:srgbClr val="FFFFFF"/>
                </a:solidFill>
                <a:latin typeface="Anantason UltraExpanded"/>
                <a:ea typeface="Anantason UltraExpanded"/>
                <a:cs typeface="Anantason UltraExpanded"/>
                <a:sym typeface="Anantason UltraExpanded"/>
              </a:rPr>
              <a:t>Volunteer Coordinator.</a:t>
            </a:r>
          </a:p>
          <a:p>
            <a:pPr algn="l">
              <a:lnSpc>
                <a:spcPts val="1440"/>
              </a:lnSpc>
            </a:pPr>
            <a:endParaRPr lang="en-US" sz="1200">
              <a:solidFill>
                <a:srgbClr val="FFFFFF"/>
              </a:solidFill>
              <a:latin typeface="Anantason UltraExpanded"/>
              <a:ea typeface="Anantason UltraExpanded"/>
              <a:cs typeface="Anantason UltraExpanded"/>
              <a:sym typeface="Anantason UltraExpanded"/>
            </a:endParaRPr>
          </a:p>
          <a:p>
            <a:pPr algn="l">
              <a:lnSpc>
                <a:spcPts val="1440"/>
              </a:lnSpc>
              <a:spcBef>
                <a:spcPct val="0"/>
              </a:spcBef>
            </a:pPr>
            <a:r>
              <a:rPr lang="en-US" sz="1200">
                <a:solidFill>
                  <a:srgbClr val="FFFFFF"/>
                </a:solidFill>
                <a:latin typeface="Codec Pro"/>
                <a:ea typeface="Codec Pro"/>
                <a:cs typeface="Codec Pro"/>
                <a:sym typeface="Codec Pro"/>
              </a:rPr>
              <a:t>Frank is a PhD student at the University of California, Berkeley, where he studies neural network optimization and robustness. He is also a core contributor to PyTorch, an open-source framework for deep learning. He enjoys organizing hackathons and workshops for the neural network community.</a:t>
            </a:r>
          </a:p>
        </p:txBody>
      </p:sp>
      <p:sp>
        <p:nvSpPr>
          <p:cNvPr id="10" name="TextBox 10"/>
          <p:cNvSpPr txBox="1"/>
          <p:nvPr/>
        </p:nvSpPr>
        <p:spPr>
          <a:xfrm>
            <a:off x="3146144" y="3776733"/>
            <a:ext cx="5203246" cy="1266825"/>
          </a:xfrm>
          <a:prstGeom prst="rect">
            <a:avLst/>
          </a:prstGeom>
        </p:spPr>
        <p:txBody>
          <a:bodyPr lIns="0" tIns="0" rIns="0" bIns="0" rtlCol="0" anchor="t">
            <a:spAutoFit/>
          </a:bodyPr>
          <a:lstStyle/>
          <a:p>
            <a:pPr algn="l">
              <a:lnSpc>
                <a:spcPts val="1440"/>
              </a:lnSpc>
              <a:spcBef>
                <a:spcPct val="0"/>
              </a:spcBef>
            </a:pPr>
            <a:r>
              <a:rPr lang="en-US" sz="1200" b="1">
                <a:solidFill>
                  <a:srgbClr val="78FF87"/>
                </a:solidFill>
                <a:latin typeface="Anantason UltraExpanded Bold"/>
                <a:ea typeface="Anantason UltraExpanded Bold"/>
                <a:cs typeface="Anantason UltraExpanded Bold"/>
                <a:sym typeface="Anantason UltraExpanded Bold"/>
              </a:rPr>
              <a:t>Alice Smith, </a:t>
            </a:r>
          </a:p>
          <a:p>
            <a:pPr algn="l">
              <a:lnSpc>
                <a:spcPts val="1440"/>
              </a:lnSpc>
              <a:spcBef>
                <a:spcPct val="0"/>
              </a:spcBef>
            </a:pPr>
            <a:r>
              <a:rPr lang="en-US" sz="1200">
                <a:solidFill>
                  <a:srgbClr val="FFFFFF"/>
                </a:solidFill>
                <a:latin typeface="Anantason UltraExpanded"/>
                <a:ea typeface="Anantason UltraExpanded"/>
                <a:cs typeface="Anantason UltraExpanded"/>
                <a:sym typeface="Anantason UltraExpanded"/>
              </a:rPr>
              <a:t>Chair</a:t>
            </a:r>
          </a:p>
          <a:p>
            <a:pPr algn="l">
              <a:lnSpc>
                <a:spcPts val="1440"/>
              </a:lnSpc>
              <a:spcBef>
                <a:spcPct val="0"/>
              </a:spcBef>
            </a:pPr>
            <a:endParaRPr lang="en-US" sz="1200">
              <a:solidFill>
                <a:srgbClr val="FFFFFF"/>
              </a:solidFill>
              <a:latin typeface="Anantason UltraExpanded"/>
              <a:ea typeface="Anantason UltraExpanded"/>
              <a:cs typeface="Anantason UltraExpanded"/>
              <a:sym typeface="Anantason UltraExpanded"/>
            </a:endParaRPr>
          </a:p>
          <a:p>
            <a:pPr algn="l">
              <a:lnSpc>
                <a:spcPts val="1440"/>
              </a:lnSpc>
              <a:spcBef>
                <a:spcPct val="0"/>
              </a:spcBef>
            </a:pPr>
            <a:r>
              <a:rPr lang="en-US" sz="1200">
                <a:solidFill>
                  <a:srgbClr val="FFFFFF"/>
                </a:solidFill>
                <a:latin typeface="Codec Pro"/>
                <a:ea typeface="Codec Pro"/>
                <a:cs typeface="Codec Pro"/>
                <a:sym typeface="Codec Pro"/>
              </a:rPr>
              <a:t>Alice is a professor of computer science at the University of Oxford, where she leads the Machine Learning Research Group. She has published over 100 papers on various topics in artificial neural networks, such as deep learning, generative models and reinforcement learning.</a:t>
            </a:r>
          </a:p>
        </p:txBody>
      </p:sp>
      <p:sp>
        <p:nvSpPr>
          <p:cNvPr id="11" name="TextBox 11"/>
          <p:cNvSpPr txBox="1"/>
          <p:nvPr/>
        </p:nvSpPr>
        <p:spPr>
          <a:xfrm>
            <a:off x="3146144" y="5824608"/>
            <a:ext cx="5203246" cy="1447800"/>
          </a:xfrm>
          <a:prstGeom prst="rect">
            <a:avLst/>
          </a:prstGeom>
        </p:spPr>
        <p:txBody>
          <a:bodyPr lIns="0" tIns="0" rIns="0" bIns="0" rtlCol="0" anchor="t">
            <a:spAutoFit/>
          </a:bodyPr>
          <a:lstStyle/>
          <a:p>
            <a:pPr marL="0" lvl="0" indent="0" algn="l">
              <a:lnSpc>
                <a:spcPts val="1440"/>
              </a:lnSpc>
              <a:spcBef>
                <a:spcPct val="0"/>
              </a:spcBef>
            </a:pPr>
            <a:r>
              <a:rPr lang="en-US" sz="1200" b="1" u="none" strike="noStrike">
                <a:solidFill>
                  <a:srgbClr val="78FF87"/>
                </a:solidFill>
                <a:latin typeface="Anantason UltraExpanded Bold"/>
                <a:ea typeface="Anantason UltraExpanded Bold"/>
                <a:cs typeface="Anantason UltraExpanded Bold"/>
                <a:sym typeface="Anantason UltraExpanded Bold"/>
              </a:rPr>
              <a:t>Bob Jones, </a:t>
            </a:r>
          </a:p>
          <a:p>
            <a:pPr marL="0" lvl="0" indent="0" algn="l">
              <a:lnSpc>
                <a:spcPts val="1440"/>
              </a:lnSpc>
              <a:spcBef>
                <a:spcPct val="0"/>
              </a:spcBef>
            </a:pPr>
            <a:r>
              <a:rPr lang="en-US" sz="1200" u="none" strike="noStrike">
                <a:solidFill>
                  <a:srgbClr val="FFFFFF"/>
                </a:solidFill>
                <a:latin typeface="Anantason UltraExpanded"/>
                <a:ea typeface="Anantason UltraExpanded"/>
                <a:cs typeface="Anantason UltraExpanded"/>
                <a:sym typeface="Anantason UltraExpanded"/>
              </a:rPr>
              <a:t>Co-chair</a:t>
            </a:r>
          </a:p>
          <a:p>
            <a:pPr marL="0" lvl="0" indent="0" algn="l">
              <a:lnSpc>
                <a:spcPts val="1440"/>
              </a:lnSpc>
              <a:spcBef>
                <a:spcPct val="0"/>
              </a:spcBef>
            </a:pPr>
            <a:endParaRPr lang="en-US" sz="1200" u="none" strike="noStrike">
              <a:solidFill>
                <a:srgbClr val="FFFFFF"/>
              </a:solidFill>
              <a:latin typeface="Anantason UltraExpanded"/>
              <a:ea typeface="Anantason UltraExpanded"/>
              <a:cs typeface="Anantason UltraExpanded"/>
              <a:sym typeface="Anantason UltraExpanded"/>
            </a:endParaRPr>
          </a:p>
          <a:p>
            <a:pPr marL="0" lvl="0" indent="0" algn="l">
              <a:lnSpc>
                <a:spcPts val="1440"/>
              </a:lnSpc>
              <a:spcBef>
                <a:spcPct val="0"/>
              </a:spcBef>
            </a:pPr>
            <a:r>
              <a:rPr lang="en-US" sz="1200" u="none" strike="noStrike">
                <a:solidFill>
                  <a:srgbClr val="FFFFFF"/>
                </a:solidFill>
                <a:latin typeface="Codec Pro"/>
                <a:ea typeface="Codec Pro"/>
                <a:cs typeface="Codec Pro"/>
                <a:sym typeface="Codec Pro"/>
              </a:rPr>
              <a:t>Bob is a senior researcher at Google Brain, where he works on developing novel algorithms and architectures for large-scale neural network systems. He is also an adjunct professor at Stanford University, where he teaches courses on deep learning and natural language processing.</a:t>
            </a:r>
          </a:p>
        </p:txBody>
      </p:sp>
      <p:grpSp>
        <p:nvGrpSpPr>
          <p:cNvPr id="12" name="Group 12"/>
          <p:cNvGrpSpPr/>
          <p:nvPr/>
        </p:nvGrpSpPr>
        <p:grpSpPr>
          <a:xfrm>
            <a:off x="1182347" y="3419546"/>
            <a:ext cx="1749075" cy="2162175"/>
            <a:chOff x="0" y="0"/>
            <a:chExt cx="2332099" cy="2882900"/>
          </a:xfrm>
        </p:grpSpPr>
        <p:grpSp>
          <p:nvGrpSpPr>
            <p:cNvPr id="13" name="Group 13"/>
            <p:cNvGrpSpPr>
              <a:grpSpLocks noChangeAspect="1"/>
            </p:cNvGrpSpPr>
            <p:nvPr/>
          </p:nvGrpSpPr>
          <p:grpSpPr>
            <a:xfrm>
              <a:off x="340584" y="546100"/>
              <a:ext cx="1619257" cy="1619250"/>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s-ES"/>
              </a:p>
            </p:txBody>
          </p:sp>
        </p:grpSp>
        <p:sp>
          <p:nvSpPr>
            <p:cNvPr id="15" name="TextBox 15"/>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grpSp>
        <p:nvGrpSpPr>
          <p:cNvPr id="16" name="Group 16"/>
          <p:cNvGrpSpPr/>
          <p:nvPr/>
        </p:nvGrpSpPr>
        <p:grpSpPr>
          <a:xfrm>
            <a:off x="9429750" y="3419546"/>
            <a:ext cx="1749075" cy="2162175"/>
            <a:chOff x="0" y="0"/>
            <a:chExt cx="2332099" cy="2882900"/>
          </a:xfrm>
        </p:grpSpPr>
        <p:grpSp>
          <p:nvGrpSpPr>
            <p:cNvPr id="17" name="Group 17"/>
            <p:cNvGrpSpPr>
              <a:grpSpLocks noChangeAspect="1"/>
            </p:cNvGrpSpPr>
            <p:nvPr/>
          </p:nvGrpSpPr>
          <p:grpSpPr>
            <a:xfrm>
              <a:off x="356421" y="546100"/>
              <a:ext cx="1619257" cy="1619250"/>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s-ES"/>
              </a:p>
            </p:txBody>
          </p:sp>
        </p:grpSp>
        <p:sp>
          <p:nvSpPr>
            <p:cNvPr id="19" name="TextBox 19"/>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grpSp>
        <p:nvGrpSpPr>
          <p:cNvPr id="20" name="Group 20"/>
          <p:cNvGrpSpPr/>
          <p:nvPr/>
        </p:nvGrpSpPr>
        <p:grpSpPr>
          <a:xfrm>
            <a:off x="9429750" y="5467421"/>
            <a:ext cx="1749075" cy="2162175"/>
            <a:chOff x="0" y="0"/>
            <a:chExt cx="2332099" cy="2882900"/>
          </a:xfrm>
        </p:grpSpPr>
        <p:grpSp>
          <p:nvGrpSpPr>
            <p:cNvPr id="21" name="Group 21"/>
            <p:cNvGrpSpPr>
              <a:grpSpLocks noChangeAspect="1"/>
            </p:cNvGrpSpPr>
            <p:nvPr/>
          </p:nvGrpSpPr>
          <p:grpSpPr>
            <a:xfrm>
              <a:off x="356421" y="527050"/>
              <a:ext cx="1619257" cy="1619250"/>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s-ES"/>
              </a:p>
            </p:txBody>
          </p:sp>
        </p:grpSp>
        <p:sp>
          <p:nvSpPr>
            <p:cNvPr id="23" name="TextBox 23"/>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grpSp>
        <p:nvGrpSpPr>
          <p:cNvPr id="24" name="Group 24"/>
          <p:cNvGrpSpPr/>
          <p:nvPr/>
        </p:nvGrpSpPr>
        <p:grpSpPr>
          <a:xfrm>
            <a:off x="9429750" y="7515296"/>
            <a:ext cx="1749075" cy="2162175"/>
            <a:chOff x="0" y="0"/>
            <a:chExt cx="2332099" cy="2882900"/>
          </a:xfrm>
        </p:grpSpPr>
        <p:grpSp>
          <p:nvGrpSpPr>
            <p:cNvPr id="25" name="Group 25"/>
            <p:cNvGrpSpPr>
              <a:grpSpLocks noChangeAspect="1"/>
            </p:cNvGrpSpPr>
            <p:nvPr/>
          </p:nvGrpSpPr>
          <p:grpSpPr>
            <a:xfrm>
              <a:off x="343721" y="533400"/>
              <a:ext cx="1619257" cy="1619250"/>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a:stretch>
              </a:blipFill>
            </p:spPr>
            <p:txBody>
              <a:bodyPr/>
              <a:lstStyle/>
              <a:p>
                <a:endParaRPr lang="es-ES"/>
              </a:p>
            </p:txBody>
          </p:sp>
        </p:grpSp>
        <p:sp>
          <p:nvSpPr>
            <p:cNvPr id="27" name="TextBox 27"/>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grpSp>
        <p:nvGrpSpPr>
          <p:cNvPr id="28" name="Group 28"/>
          <p:cNvGrpSpPr/>
          <p:nvPr/>
        </p:nvGrpSpPr>
        <p:grpSpPr>
          <a:xfrm>
            <a:off x="1182347" y="5467421"/>
            <a:ext cx="1749075" cy="2162175"/>
            <a:chOff x="0" y="0"/>
            <a:chExt cx="2332099" cy="2882900"/>
          </a:xfrm>
        </p:grpSpPr>
        <p:grpSp>
          <p:nvGrpSpPr>
            <p:cNvPr id="29" name="Group 29"/>
            <p:cNvGrpSpPr>
              <a:grpSpLocks noChangeAspect="1"/>
            </p:cNvGrpSpPr>
            <p:nvPr/>
          </p:nvGrpSpPr>
          <p:grpSpPr>
            <a:xfrm>
              <a:off x="376840" y="539750"/>
              <a:ext cx="1619257" cy="1619250"/>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txBody>
              <a:bodyPr/>
              <a:lstStyle/>
              <a:p>
                <a:endParaRPr lang="es-ES"/>
              </a:p>
            </p:txBody>
          </p:sp>
        </p:grpSp>
        <p:sp>
          <p:nvSpPr>
            <p:cNvPr id="31" name="TextBox 31"/>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grpSp>
        <p:nvGrpSpPr>
          <p:cNvPr id="32" name="Group 32"/>
          <p:cNvGrpSpPr/>
          <p:nvPr/>
        </p:nvGrpSpPr>
        <p:grpSpPr>
          <a:xfrm>
            <a:off x="1182347" y="7515296"/>
            <a:ext cx="1749075" cy="2162175"/>
            <a:chOff x="0" y="0"/>
            <a:chExt cx="2332099" cy="2882900"/>
          </a:xfrm>
        </p:grpSpPr>
        <p:grpSp>
          <p:nvGrpSpPr>
            <p:cNvPr id="33" name="Group 33"/>
            <p:cNvGrpSpPr>
              <a:grpSpLocks noChangeAspect="1"/>
            </p:cNvGrpSpPr>
            <p:nvPr/>
          </p:nvGrpSpPr>
          <p:grpSpPr>
            <a:xfrm>
              <a:off x="356421" y="527050"/>
              <a:ext cx="1619257" cy="1619250"/>
              <a:chOff x="0" y="0"/>
              <a:chExt cx="6350000" cy="6349975"/>
            </a:xfrm>
          </p:grpSpPr>
          <p:sp>
            <p:nvSpPr>
              <p:cNvPr id="34" name="Freeform 3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a:stretch>
              </a:blipFill>
            </p:spPr>
            <p:txBody>
              <a:bodyPr/>
              <a:lstStyle/>
              <a:p>
                <a:endParaRPr lang="es-ES"/>
              </a:p>
            </p:txBody>
          </p:sp>
        </p:grpSp>
        <p:sp>
          <p:nvSpPr>
            <p:cNvPr id="35" name="TextBox 35"/>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Freeform 3"/>
          <p:cNvSpPr/>
          <p:nvPr/>
        </p:nvSpPr>
        <p:spPr>
          <a:xfrm>
            <a:off x="1923995" y="7402539"/>
            <a:ext cx="13521434" cy="3711521"/>
          </a:xfrm>
          <a:custGeom>
            <a:avLst/>
            <a:gdLst/>
            <a:ahLst/>
            <a:cxnLst/>
            <a:rect l="l" t="t" r="r" b="b"/>
            <a:pathLst>
              <a:path w="13521434" h="3711521">
                <a:moveTo>
                  <a:pt x="0" y="0"/>
                </a:moveTo>
                <a:lnTo>
                  <a:pt x="13521434" y="0"/>
                </a:lnTo>
                <a:lnTo>
                  <a:pt x="13521434" y="3711522"/>
                </a:lnTo>
                <a:lnTo>
                  <a:pt x="0" y="37115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1047427" y="933873"/>
            <a:ext cx="4224263"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78FF87"/>
                </a:solidFill>
                <a:latin typeface="Anantason UltraExpanded Bold"/>
                <a:ea typeface="Anantason UltraExpanded Bold"/>
                <a:cs typeface="Anantason UltraExpanded Bold"/>
                <a:sym typeface="Anantason UltraExpanded Bold"/>
              </a:rPr>
              <a:t>PARTNERS</a:t>
            </a:r>
          </a:p>
        </p:txBody>
      </p:sp>
      <p:sp>
        <p:nvSpPr>
          <p:cNvPr id="5" name="TextBox 5"/>
          <p:cNvSpPr txBox="1"/>
          <p:nvPr/>
        </p:nvSpPr>
        <p:spPr>
          <a:xfrm>
            <a:off x="1734540" y="3095543"/>
            <a:ext cx="4309318"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VISIONARY NETWORKS</a:t>
            </a:r>
          </a:p>
        </p:txBody>
      </p:sp>
      <p:sp>
        <p:nvSpPr>
          <p:cNvPr id="6" name="TextBox 6"/>
          <p:cNvSpPr txBox="1"/>
          <p:nvPr/>
        </p:nvSpPr>
        <p:spPr>
          <a:xfrm>
            <a:off x="7639128" y="3095543"/>
            <a:ext cx="4094708"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PIXELNET NETWORKS</a:t>
            </a:r>
          </a:p>
        </p:txBody>
      </p:sp>
      <p:sp>
        <p:nvSpPr>
          <p:cNvPr id="7" name="TextBox 7"/>
          <p:cNvSpPr txBox="1"/>
          <p:nvPr/>
        </p:nvSpPr>
        <p:spPr>
          <a:xfrm>
            <a:off x="7639128" y="4282254"/>
            <a:ext cx="3019351"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NEUROIMAGE AI</a:t>
            </a:r>
          </a:p>
        </p:txBody>
      </p:sp>
      <p:sp>
        <p:nvSpPr>
          <p:cNvPr id="8" name="TextBox 8"/>
          <p:cNvSpPr txBox="1"/>
          <p:nvPr/>
        </p:nvSpPr>
        <p:spPr>
          <a:xfrm>
            <a:off x="7639128" y="5468964"/>
            <a:ext cx="4710410"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IMAGESENSE NETWORKS</a:t>
            </a:r>
          </a:p>
        </p:txBody>
      </p:sp>
      <p:sp>
        <p:nvSpPr>
          <p:cNvPr id="9" name="TextBox 9"/>
          <p:cNvSpPr txBox="1"/>
          <p:nvPr/>
        </p:nvSpPr>
        <p:spPr>
          <a:xfrm>
            <a:off x="13384298" y="4282254"/>
            <a:ext cx="2757860"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DEEPVISION AI</a:t>
            </a:r>
          </a:p>
        </p:txBody>
      </p:sp>
      <p:sp>
        <p:nvSpPr>
          <p:cNvPr id="10" name="TextBox 10"/>
          <p:cNvSpPr txBox="1"/>
          <p:nvPr/>
        </p:nvSpPr>
        <p:spPr>
          <a:xfrm>
            <a:off x="13384298" y="5468964"/>
            <a:ext cx="1086966"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NURA</a:t>
            </a:r>
          </a:p>
        </p:txBody>
      </p:sp>
      <p:sp>
        <p:nvSpPr>
          <p:cNvPr id="11" name="TextBox 11"/>
          <p:cNvSpPr txBox="1"/>
          <p:nvPr/>
        </p:nvSpPr>
        <p:spPr>
          <a:xfrm>
            <a:off x="7639128" y="6659589"/>
            <a:ext cx="4041651"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NEURALYZE IMAGING</a:t>
            </a:r>
          </a:p>
        </p:txBody>
      </p:sp>
      <p:sp>
        <p:nvSpPr>
          <p:cNvPr id="12" name="TextBox 12"/>
          <p:cNvSpPr txBox="1"/>
          <p:nvPr/>
        </p:nvSpPr>
        <p:spPr>
          <a:xfrm>
            <a:off x="13384298" y="6655675"/>
            <a:ext cx="1810569"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SYNAPSE</a:t>
            </a:r>
          </a:p>
        </p:txBody>
      </p:sp>
      <p:sp>
        <p:nvSpPr>
          <p:cNvPr id="13" name="TextBox 13"/>
          <p:cNvSpPr txBox="1"/>
          <p:nvPr/>
        </p:nvSpPr>
        <p:spPr>
          <a:xfrm>
            <a:off x="1734540" y="4282254"/>
            <a:ext cx="2424410"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IMAGENET AI</a:t>
            </a:r>
          </a:p>
        </p:txBody>
      </p:sp>
      <p:sp>
        <p:nvSpPr>
          <p:cNvPr id="14" name="TextBox 14"/>
          <p:cNvSpPr txBox="1"/>
          <p:nvPr/>
        </p:nvSpPr>
        <p:spPr>
          <a:xfrm>
            <a:off x="1734540" y="5468964"/>
            <a:ext cx="3936802"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NEURALINK IMAGING</a:t>
            </a:r>
          </a:p>
        </p:txBody>
      </p:sp>
      <p:sp>
        <p:nvSpPr>
          <p:cNvPr id="15" name="TextBox 15"/>
          <p:cNvSpPr txBox="1"/>
          <p:nvPr/>
        </p:nvSpPr>
        <p:spPr>
          <a:xfrm>
            <a:off x="1734540" y="6655675"/>
            <a:ext cx="3349823"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DEEPMIND VISION</a:t>
            </a:r>
          </a:p>
        </p:txBody>
      </p:sp>
      <p:sp>
        <p:nvSpPr>
          <p:cNvPr id="16" name="TextBox 16"/>
          <p:cNvSpPr txBox="1"/>
          <p:nvPr/>
        </p:nvSpPr>
        <p:spPr>
          <a:xfrm>
            <a:off x="13384298" y="3095543"/>
            <a:ext cx="1870323"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NSIGHT AI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1028700" y="1019175"/>
            <a:ext cx="2294855"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SWOT</a:t>
            </a:r>
          </a:p>
        </p:txBody>
      </p:sp>
      <p:grpSp>
        <p:nvGrpSpPr>
          <p:cNvPr id="4" name="Group 4"/>
          <p:cNvGrpSpPr/>
          <p:nvPr/>
        </p:nvGrpSpPr>
        <p:grpSpPr>
          <a:xfrm>
            <a:off x="1028302" y="2641122"/>
            <a:ext cx="3879355" cy="5114055"/>
            <a:chOff x="0" y="0"/>
            <a:chExt cx="1129438" cy="1488909"/>
          </a:xfrm>
        </p:grpSpPr>
        <p:sp>
          <p:nvSpPr>
            <p:cNvPr id="5" name="Freeform 5"/>
            <p:cNvSpPr/>
            <p:nvPr/>
          </p:nvSpPr>
          <p:spPr>
            <a:xfrm>
              <a:off x="0" y="0"/>
              <a:ext cx="1129438" cy="1488909"/>
            </a:xfrm>
            <a:custGeom>
              <a:avLst/>
              <a:gdLst/>
              <a:ahLst/>
              <a:cxnLst/>
              <a:rect l="l" t="t" r="r" b="b"/>
              <a:pathLst>
                <a:path w="1129438" h="1488909">
                  <a:moveTo>
                    <a:pt x="101779" y="0"/>
                  </a:moveTo>
                  <a:lnTo>
                    <a:pt x="1027659" y="0"/>
                  </a:lnTo>
                  <a:cubicBezTo>
                    <a:pt x="1054652" y="0"/>
                    <a:pt x="1080540" y="10723"/>
                    <a:pt x="1099627" y="29810"/>
                  </a:cubicBezTo>
                  <a:cubicBezTo>
                    <a:pt x="1118715" y="48898"/>
                    <a:pt x="1129438" y="74786"/>
                    <a:pt x="1129438" y="101779"/>
                  </a:cubicBezTo>
                  <a:lnTo>
                    <a:pt x="1129438" y="1387130"/>
                  </a:lnTo>
                  <a:cubicBezTo>
                    <a:pt x="1129438" y="1414123"/>
                    <a:pt x="1118715" y="1440011"/>
                    <a:pt x="1099627" y="1459099"/>
                  </a:cubicBezTo>
                  <a:cubicBezTo>
                    <a:pt x="1080540" y="1478186"/>
                    <a:pt x="1054652" y="1488909"/>
                    <a:pt x="1027659" y="1488909"/>
                  </a:cubicBezTo>
                  <a:lnTo>
                    <a:pt x="101779" y="1488909"/>
                  </a:lnTo>
                  <a:cubicBezTo>
                    <a:pt x="74786" y="1488909"/>
                    <a:pt x="48898" y="1478186"/>
                    <a:pt x="29810" y="1459099"/>
                  </a:cubicBezTo>
                  <a:cubicBezTo>
                    <a:pt x="10723" y="1440011"/>
                    <a:pt x="0" y="1414123"/>
                    <a:pt x="0" y="1387130"/>
                  </a:cubicBezTo>
                  <a:lnTo>
                    <a:pt x="0" y="101779"/>
                  </a:lnTo>
                  <a:cubicBezTo>
                    <a:pt x="0" y="74786"/>
                    <a:pt x="10723" y="48898"/>
                    <a:pt x="29810" y="29810"/>
                  </a:cubicBezTo>
                  <a:cubicBezTo>
                    <a:pt x="48898" y="10723"/>
                    <a:pt x="74786" y="0"/>
                    <a:pt x="10177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6" name="TextBox 6"/>
            <p:cNvSpPr txBox="1"/>
            <p:nvPr/>
          </p:nvSpPr>
          <p:spPr>
            <a:xfrm>
              <a:off x="0" y="-85725"/>
              <a:ext cx="1129438" cy="1574634"/>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5145782" y="2641122"/>
            <a:ext cx="3879355" cy="6500480"/>
            <a:chOff x="0" y="0"/>
            <a:chExt cx="1129438" cy="1892554"/>
          </a:xfrm>
        </p:grpSpPr>
        <p:sp>
          <p:nvSpPr>
            <p:cNvPr id="8" name="Freeform 8"/>
            <p:cNvSpPr/>
            <p:nvPr/>
          </p:nvSpPr>
          <p:spPr>
            <a:xfrm>
              <a:off x="0" y="0"/>
              <a:ext cx="1129438" cy="1892554"/>
            </a:xfrm>
            <a:custGeom>
              <a:avLst/>
              <a:gdLst/>
              <a:ahLst/>
              <a:cxnLst/>
              <a:rect l="l" t="t" r="r" b="b"/>
              <a:pathLst>
                <a:path w="1129438" h="1892554">
                  <a:moveTo>
                    <a:pt x="101779" y="0"/>
                  </a:moveTo>
                  <a:lnTo>
                    <a:pt x="1027659" y="0"/>
                  </a:lnTo>
                  <a:cubicBezTo>
                    <a:pt x="1054652" y="0"/>
                    <a:pt x="1080540" y="10723"/>
                    <a:pt x="1099627" y="29810"/>
                  </a:cubicBezTo>
                  <a:cubicBezTo>
                    <a:pt x="1118715" y="48898"/>
                    <a:pt x="1129438" y="74786"/>
                    <a:pt x="1129438" y="101779"/>
                  </a:cubicBezTo>
                  <a:lnTo>
                    <a:pt x="1129438" y="1790775"/>
                  </a:lnTo>
                  <a:cubicBezTo>
                    <a:pt x="1129438" y="1846986"/>
                    <a:pt x="1083870" y="1892554"/>
                    <a:pt x="1027659" y="1892554"/>
                  </a:cubicBezTo>
                  <a:lnTo>
                    <a:pt x="101779" y="1892554"/>
                  </a:lnTo>
                  <a:cubicBezTo>
                    <a:pt x="74786" y="1892554"/>
                    <a:pt x="48898" y="1881831"/>
                    <a:pt x="29810" y="1862743"/>
                  </a:cubicBezTo>
                  <a:cubicBezTo>
                    <a:pt x="10723" y="1843656"/>
                    <a:pt x="0" y="1817768"/>
                    <a:pt x="0" y="1790775"/>
                  </a:cubicBezTo>
                  <a:lnTo>
                    <a:pt x="0" y="101779"/>
                  </a:lnTo>
                  <a:cubicBezTo>
                    <a:pt x="0" y="74786"/>
                    <a:pt x="10723" y="48898"/>
                    <a:pt x="29810" y="29810"/>
                  </a:cubicBezTo>
                  <a:cubicBezTo>
                    <a:pt x="48898" y="10723"/>
                    <a:pt x="74786" y="0"/>
                    <a:pt x="10177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9" name="TextBox 9"/>
            <p:cNvSpPr txBox="1"/>
            <p:nvPr/>
          </p:nvSpPr>
          <p:spPr>
            <a:xfrm>
              <a:off x="0" y="-85725"/>
              <a:ext cx="1129438" cy="1978279"/>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9262863" y="2641122"/>
            <a:ext cx="3879355" cy="6863159"/>
            <a:chOff x="0" y="0"/>
            <a:chExt cx="1129438" cy="1998144"/>
          </a:xfrm>
        </p:grpSpPr>
        <p:sp>
          <p:nvSpPr>
            <p:cNvPr id="11" name="Freeform 11"/>
            <p:cNvSpPr/>
            <p:nvPr/>
          </p:nvSpPr>
          <p:spPr>
            <a:xfrm>
              <a:off x="0" y="0"/>
              <a:ext cx="1129438" cy="1998144"/>
            </a:xfrm>
            <a:custGeom>
              <a:avLst/>
              <a:gdLst/>
              <a:ahLst/>
              <a:cxnLst/>
              <a:rect l="l" t="t" r="r" b="b"/>
              <a:pathLst>
                <a:path w="1129438" h="1998144">
                  <a:moveTo>
                    <a:pt x="101779" y="0"/>
                  </a:moveTo>
                  <a:lnTo>
                    <a:pt x="1027659" y="0"/>
                  </a:lnTo>
                  <a:cubicBezTo>
                    <a:pt x="1054652" y="0"/>
                    <a:pt x="1080540" y="10723"/>
                    <a:pt x="1099627" y="29810"/>
                  </a:cubicBezTo>
                  <a:cubicBezTo>
                    <a:pt x="1118715" y="48898"/>
                    <a:pt x="1129438" y="74786"/>
                    <a:pt x="1129438" y="101779"/>
                  </a:cubicBezTo>
                  <a:lnTo>
                    <a:pt x="1129438" y="1896365"/>
                  </a:lnTo>
                  <a:cubicBezTo>
                    <a:pt x="1129438" y="1923359"/>
                    <a:pt x="1118715" y="1949247"/>
                    <a:pt x="1099627" y="1968334"/>
                  </a:cubicBezTo>
                  <a:cubicBezTo>
                    <a:pt x="1080540" y="1987421"/>
                    <a:pt x="1054652" y="1998144"/>
                    <a:pt x="1027659" y="1998144"/>
                  </a:cubicBezTo>
                  <a:lnTo>
                    <a:pt x="101779" y="1998144"/>
                  </a:lnTo>
                  <a:cubicBezTo>
                    <a:pt x="45568" y="1998144"/>
                    <a:pt x="0" y="1952576"/>
                    <a:pt x="0" y="1896365"/>
                  </a:cubicBezTo>
                  <a:lnTo>
                    <a:pt x="0" y="101779"/>
                  </a:lnTo>
                  <a:cubicBezTo>
                    <a:pt x="0" y="74786"/>
                    <a:pt x="10723" y="48898"/>
                    <a:pt x="29810" y="29810"/>
                  </a:cubicBezTo>
                  <a:cubicBezTo>
                    <a:pt x="48898" y="10723"/>
                    <a:pt x="74786" y="0"/>
                    <a:pt x="10177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12" name="TextBox 12"/>
            <p:cNvSpPr txBox="1"/>
            <p:nvPr/>
          </p:nvSpPr>
          <p:spPr>
            <a:xfrm>
              <a:off x="0" y="-85725"/>
              <a:ext cx="1129438" cy="2083869"/>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3379945" y="2641122"/>
            <a:ext cx="3879355" cy="4883134"/>
            <a:chOff x="0" y="0"/>
            <a:chExt cx="1129438" cy="1421679"/>
          </a:xfrm>
        </p:grpSpPr>
        <p:sp>
          <p:nvSpPr>
            <p:cNvPr id="14" name="Freeform 14"/>
            <p:cNvSpPr/>
            <p:nvPr/>
          </p:nvSpPr>
          <p:spPr>
            <a:xfrm>
              <a:off x="0" y="0"/>
              <a:ext cx="1129438" cy="1421679"/>
            </a:xfrm>
            <a:custGeom>
              <a:avLst/>
              <a:gdLst/>
              <a:ahLst/>
              <a:cxnLst/>
              <a:rect l="l" t="t" r="r" b="b"/>
              <a:pathLst>
                <a:path w="1129438" h="1421679">
                  <a:moveTo>
                    <a:pt x="101779" y="0"/>
                  </a:moveTo>
                  <a:lnTo>
                    <a:pt x="1027659" y="0"/>
                  </a:lnTo>
                  <a:cubicBezTo>
                    <a:pt x="1054652" y="0"/>
                    <a:pt x="1080540" y="10723"/>
                    <a:pt x="1099627" y="29810"/>
                  </a:cubicBezTo>
                  <a:cubicBezTo>
                    <a:pt x="1118715" y="48898"/>
                    <a:pt x="1129438" y="74786"/>
                    <a:pt x="1129438" y="101779"/>
                  </a:cubicBezTo>
                  <a:lnTo>
                    <a:pt x="1129438" y="1319899"/>
                  </a:lnTo>
                  <a:cubicBezTo>
                    <a:pt x="1129438" y="1346893"/>
                    <a:pt x="1118715" y="1372781"/>
                    <a:pt x="1099627" y="1391868"/>
                  </a:cubicBezTo>
                  <a:cubicBezTo>
                    <a:pt x="1080540" y="1410956"/>
                    <a:pt x="1054652" y="1421679"/>
                    <a:pt x="1027659" y="1421679"/>
                  </a:cubicBezTo>
                  <a:lnTo>
                    <a:pt x="101779" y="1421679"/>
                  </a:lnTo>
                  <a:cubicBezTo>
                    <a:pt x="45568" y="1421679"/>
                    <a:pt x="0" y="1376111"/>
                    <a:pt x="0" y="1319899"/>
                  </a:cubicBezTo>
                  <a:lnTo>
                    <a:pt x="0" y="101779"/>
                  </a:lnTo>
                  <a:cubicBezTo>
                    <a:pt x="0" y="74786"/>
                    <a:pt x="10723" y="48898"/>
                    <a:pt x="29810" y="29810"/>
                  </a:cubicBezTo>
                  <a:cubicBezTo>
                    <a:pt x="48898" y="10723"/>
                    <a:pt x="74786" y="0"/>
                    <a:pt x="10177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15" name="TextBox 15"/>
            <p:cNvSpPr txBox="1"/>
            <p:nvPr/>
          </p:nvSpPr>
          <p:spPr>
            <a:xfrm>
              <a:off x="0" y="-85725"/>
              <a:ext cx="1129438" cy="1507404"/>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5490639" y="2959877"/>
            <a:ext cx="3295974" cy="5943600"/>
          </a:xfrm>
          <a:prstGeom prst="rect">
            <a:avLst/>
          </a:prstGeom>
        </p:spPr>
        <p:txBody>
          <a:bodyPr lIns="0" tIns="0" rIns="0" bIns="0" rtlCol="0" anchor="t">
            <a:spAutoFit/>
          </a:bodyPr>
          <a:lstStyle/>
          <a:p>
            <a:pPr algn="l">
              <a:lnSpc>
                <a:spcPts val="2207"/>
              </a:lnSpc>
            </a:pPr>
            <a:r>
              <a:rPr lang="en-US" sz="1839" b="1">
                <a:solidFill>
                  <a:srgbClr val="78FF87"/>
                </a:solidFill>
                <a:latin typeface="Anantason UltraExpanded Bold"/>
                <a:ea typeface="Anantason UltraExpanded Bold"/>
                <a:cs typeface="Anantason UltraExpanded Bold"/>
                <a:sym typeface="Anantason UltraExpanded Bold"/>
              </a:rPr>
              <a:t>WEAKNESSES:</a:t>
            </a:r>
          </a:p>
          <a:p>
            <a:pPr algn="l">
              <a:lnSpc>
                <a:spcPts val="2049"/>
              </a:lnSpc>
            </a:pPr>
            <a:endParaRPr lang="en-US" sz="1839" b="1">
              <a:solidFill>
                <a:srgbClr val="78FF87"/>
              </a:solidFill>
              <a:latin typeface="Anantason UltraExpanded Bold"/>
              <a:ea typeface="Anantason UltraExpanded Bold"/>
              <a:cs typeface="Anantason UltraExpanded Bold"/>
              <a:sym typeface="Anantason UltraExpanded Bold"/>
            </a:endParaRPr>
          </a:p>
          <a:p>
            <a:pPr marL="368736" lvl="1" indent="-184368" algn="l">
              <a:lnSpc>
                <a:spcPts val="2049"/>
              </a:lnSpc>
              <a:buFont typeface="Arial"/>
              <a:buChar char="•"/>
            </a:pPr>
            <a:r>
              <a:rPr lang="en-US" sz="1707">
                <a:solidFill>
                  <a:srgbClr val="FFFFFF"/>
                </a:solidFill>
                <a:latin typeface="Codec Pro"/>
                <a:ea typeface="Codec Pro"/>
                <a:cs typeface="Codec Pro"/>
                <a:sym typeface="Codec Pro"/>
              </a:rPr>
              <a:t>ANNs require a lot of data and computational resources to train and run, which can be costly and time-consuming.</a:t>
            </a:r>
          </a:p>
          <a:p>
            <a:pPr marL="368736" lvl="1" indent="-184368" algn="l">
              <a:lnSpc>
                <a:spcPts val="2049"/>
              </a:lnSpc>
              <a:buFont typeface="Arial"/>
              <a:buChar char="•"/>
            </a:pPr>
            <a:r>
              <a:rPr lang="en-US" sz="1707">
                <a:solidFill>
                  <a:srgbClr val="FFFFFF"/>
                </a:solidFill>
                <a:latin typeface="Codec Pro"/>
                <a:ea typeface="Codec Pro"/>
                <a:cs typeface="Codec Pro"/>
                <a:sym typeface="Codec Pro"/>
              </a:rPr>
              <a:t>ANNs are often seen as black boxes, meaning that their internal workings and decision-making processes are not transparent or interpretable.</a:t>
            </a:r>
          </a:p>
          <a:p>
            <a:pPr marL="368736" lvl="1" indent="-184368" algn="l">
              <a:lnSpc>
                <a:spcPts val="2049"/>
              </a:lnSpc>
              <a:buFont typeface="Arial"/>
              <a:buChar char="•"/>
            </a:pPr>
            <a:r>
              <a:rPr lang="en-US" sz="1707">
                <a:solidFill>
                  <a:srgbClr val="FFFFFF"/>
                </a:solidFill>
                <a:latin typeface="Codec Pro"/>
                <a:ea typeface="Codec Pro"/>
                <a:cs typeface="Codec Pro"/>
                <a:sym typeface="Codec Pro"/>
              </a:rPr>
              <a:t>ANNs can suffer from overfitting, underfitting, or generalization issues, which can affect their performance and reliability.</a:t>
            </a:r>
          </a:p>
          <a:p>
            <a:pPr marL="368736" lvl="1" indent="-184368" algn="l">
              <a:lnSpc>
                <a:spcPts val="2049"/>
              </a:lnSpc>
              <a:buFont typeface="Arial"/>
              <a:buChar char="•"/>
            </a:pPr>
            <a:r>
              <a:rPr lang="en-US" sz="1707">
                <a:solidFill>
                  <a:srgbClr val="FFFFFF"/>
                </a:solidFill>
                <a:latin typeface="Codec Pro"/>
                <a:ea typeface="Codec Pro"/>
                <a:cs typeface="Codec Pro"/>
                <a:sym typeface="Codec Pro"/>
              </a:rPr>
              <a:t>ANNs can be vulnerable to adversarial attacks, which are malicious inputs that are designed to fool or manipulate the network.</a:t>
            </a:r>
          </a:p>
        </p:txBody>
      </p:sp>
      <p:sp>
        <p:nvSpPr>
          <p:cNvPr id="17" name="TextBox 17"/>
          <p:cNvSpPr txBox="1"/>
          <p:nvPr/>
        </p:nvSpPr>
        <p:spPr>
          <a:xfrm>
            <a:off x="13618468" y="2902727"/>
            <a:ext cx="3443470" cy="4333875"/>
          </a:xfrm>
          <a:prstGeom prst="rect">
            <a:avLst/>
          </a:prstGeom>
        </p:spPr>
        <p:txBody>
          <a:bodyPr lIns="0" tIns="0" rIns="0" bIns="0" rtlCol="0" anchor="t">
            <a:spAutoFit/>
          </a:bodyPr>
          <a:lstStyle/>
          <a:p>
            <a:pPr algn="l">
              <a:lnSpc>
                <a:spcPts val="2207"/>
              </a:lnSpc>
            </a:pPr>
            <a:r>
              <a:rPr lang="en-US" sz="1839" b="1">
                <a:solidFill>
                  <a:srgbClr val="78FF87"/>
                </a:solidFill>
                <a:latin typeface="Anantason UltraExpanded Bold"/>
                <a:ea typeface="Anantason UltraExpanded Bold"/>
                <a:cs typeface="Anantason UltraExpanded Bold"/>
                <a:sym typeface="Anantason UltraExpanded Bold"/>
              </a:rPr>
              <a:t>THREATS:</a:t>
            </a:r>
          </a:p>
          <a:p>
            <a:pPr algn="l">
              <a:lnSpc>
                <a:spcPts val="1920"/>
              </a:lnSpc>
            </a:pPr>
            <a:endParaRPr lang="en-US" sz="1839" b="1">
              <a:solidFill>
                <a:srgbClr val="78FF87"/>
              </a:solidFill>
              <a:latin typeface="Anantason UltraExpanded Bold"/>
              <a:ea typeface="Anantason UltraExpanded Bold"/>
              <a:cs typeface="Anantason UltraExpanded Bold"/>
              <a:sym typeface="Anantason UltraExpanded Bold"/>
            </a:endParaRP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pose ethical, social, and legal challenges, such as privacy, bias, fairness, accountability, and regulation.</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create new risks and dangers, such as cyberattacks, accidents, misuse, or abuse.</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compete with or replace human workers in some domains or tasks, which can cause unemployment or inequality.</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raise existential questions about the nature and future of humanity and intelligence.</a:t>
            </a:r>
          </a:p>
        </p:txBody>
      </p:sp>
      <p:sp>
        <p:nvSpPr>
          <p:cNvPr id="18" name="TextBox 18"/>
          <p:cNvSpPr txBox="1"/>
          <p:nvPr/>
        </p:nvSpPr>
        <p:spPr>
          <a:xfrm>
            <a:off x="9606162" y="2902727"/>
            <a:ext cx="3316258" cy="6238875"/>
          </a:xfrm>
          <a:prstGeom prst="rect">
            <a:avLst/>
          </a:prstGeom>
        </p:spPr>
        <p:txBody>
          <a:bodyPr lIns="0" tIns="0" rIns="0" bIns="0" rtlCol="0" anchor="t">
            <a:spAutoFit/>
          </a:bodyPr>
          <a:lstStyle/>
          <a:p>
            <a:pPr algn="l">
              <a:lnSpc>
                <a:spcPts val="2207"/>
              </a:lnSpc>
            </a:pPr>
            <a:r>
              <a:rPr lang="en-US" sz="1839" b="1">
                <a:solidFill>
                  <a:srgbClr val="78FF87"/>
                </a:solidFill>
                <a:latin typeface="Anantason UltraExpanded Bold"/>
                <a:ea typeface="Anantason UltraExpanded Bold"/>
                <a:cs typeface="Anantason UltraExpanded Bold"/>
                <a:sym typeface="Anantason UltraExpanded Bold"/>
              </a:rPr>
              <a:t>OPPORTUNITIES:</a:t>
            </a:r>
          </a:p>
          <a:p>
            <a:pPr algn="l">
              <a:lnSpc>
                <a:spcPts val="1920"/>
              </a:lnSpc>
            </a:pPr>
            <a:endParaRPr lang="en-US" sz="1839" b="1">
              <a:solidFill>
                <a:srgbClr val="78FF87"/>
              </a:solidFill>
              <a:latin typeface="Anantason UltraExpanded Bold"/>
              <a:ea typeface="Anantason UltraExpanded Bold"/>
              <a:cs typeface="Anantason UltraExpanded Bold"/>
              <a:sym typeface="Anantason UltraExpanded Bold"/>
            </a:endParaRP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have a huge potential to improve various aspects of human life, such as health care, education, entertainment, security, and more.</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enable new applications and innovations that were not possible before, such as self-driving cars, virtual assistants, facial recognition, and more.</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benefit from the advances in artificial intelligence research and development, such as deep learning, reinforcement learning, generative models, and more.</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collaborate with other technologies and disciplines, such as neuroscience, psychology, biology, physics, and more.</a:t>
            </a:r>
          </a:p>
        </p:txBody>
      </p:sp>
      <p:sp>
        <p:nvSpPr>
          <p:cNvPr id="19" name="TextBox 19"/>
          <p:cNvSpPr txBox="1"/>
          <p:nvPr/>
        </p:nvSpPr>
        <p:spPr>
          <a:xfrm>
            <a:off x="1289064" y="2968414"/>
            <a:ext cx="3399518" cy="4449946"/>
          </a:xfrm>
          <a:prstGeom prst="rect">
            <a:avLst/>
          </a:prstGeom>
        </p:spPr>
        <p:txBody>
          <a:bodyPr lIns="0" tIns="0" rIns="0" bIns="0" rtlCol="0" anchor="t">
            <a:spAutoFit/>
          </a:bodyPr>
          <a:lstStyle/>
          <a:p>
            <a:pPr algn="l">
              <a:lnSpc>
                <a:spcPts val="2202"/>
              </a:lnSpc>
            </a:pPr>
            <a:r>
              <a:rPr lang="en-US" sz="1835" b="1">
                <a:solidFill>
                  <a:srgbClr val="78FF87"/>
                </a:solidFill>
                <a:latin typeface="Anantason UltraExpanded Bold"/>
                <a:ea typeface="Anantason UltraExpanded Bold"/>
                <a:cs typeface="Anantason UltraExpanded Bold"/>
                <a:sym typeface="Anantason UltraExpanded Bold"/>
              </a:rPr>
              <a:t>STRENGTHS:</a:t>
            </a:r>
          </a:p>
          <a:p>
            <a:pPr algn="l">
              <a:lnSpc>
                <a:spcPts val="1957"/>
              </a:lnSpc>
            </a:pPr>
            <a:endParaRPr lang="en-US" sz="1835" b="1">
              <a:solidFill>
                <a:srgbClr val="78FF87"/>
              </a:solidFill>
              <a:latin typeface="Anantason UltraExpanded Bold"/>
              <a:ea typeface="Anantason UltraExpanded Bold"/>
              <a:cs typeface="Anantason UltraExpanded Bold"/>
              <a:sym typeface="Anantason UltraExpanded Bold"/>
            </a:endParaRPr>
          </a:p>
          <a:p>
            <a:pPr marL="352211" lvl="1" indent="-176105" algn="l">
              <a:lnSpc>
                <a:spcPts val="1957"/>
              </a:lnSpc>
              <a:buFont typeface="Arial"/>
              <a:buChar char="•"/>
            </a:pPr>
            <a:r>
              <a:rPr lang="en-US" sz="1631">
                <a:solidFill>
                  <a:srgbClr val="FFFFFF"/>
                </a:solidFill>
                <a:latin typeface="Codec Pro"/>
                <a:ea typeface="Codec Pro"/>
                <a:cs typeface="Codec Pro"/>
                <a:sym typeface="Codec Pro"/>
              </a:rPr>
              <a:t>ANNs can learn from data and adapt to changing environments, making them flexible and robust.</a:t>
            </a:r>
          </a:p>
          <a:p>
            <a:pPr marL="352211" lvl="1" indent="-176105" algn="l">
              <a:lnSpc>
                <a:spcPts val="1957"/>
              </a:lnSpc>
              <a:buFont typeface="Arial"/>
              <a:buChar char="•"/>
            </a:pPr>
            <a:r>
              <a:rPr lang="en-US" sz="1631">
                <a:solidFill>
                  <a:srgbClr val="FFFFFF"/>
                </a:solidFill>
                <a:latin typeface="Codec Pro"/>
                <a:ea typeface="Codec Pro"/>
                <a:cs typeface="Codec Pro"/>
                <a:sym typeface="Codec Pro"/>
              </a:rPr>
              <a:t>ANNs can handle complex and nonlinear problems that are difficult to solve with traditional methods.</a:t>
            </a:r>
          </a:p>
          <a:p>
            <a:pPr marL="352211" lvl="1" indent="-176105" algn="l">
              <a:lnSpc>
                <a:spcPts val="1957"/>
              </a:lnSpc>
              <a:buFont typeface="Arial"/>
              <a:buChar char="•"/>
            </a:pPr>
            <a:r>
              <a:rPr lang="en-US" sz="1631">
                <a:solidFill>
                  <a:srgbClr val="FFFFFF"/>
                </a:solidFill>
                <a:latin typeface="Codec Pro"/>
                <a:ea typeface="Codec Pro"/>
                <a:cs typeface="Codec Pro"/>
                <a:sym typeface="Codec Pro"/>
              </a:rPr>
              <a:t>ANNs can capture hidden patterns and features that are not easily observable by humans or other algorithms.</a:t>
            </a:r>
          </a:p>
          <a:p>
            <a:pPr marL="352211" lvl="1" indent="-176105" algn="l">
              <a:lnSpc>
                <a:spcPts val="1957"/>
              </a:lnSpc>
              <a:buFont typeface="Arial"/>
              <a:buChar char="•"/>
            </a:pPr>
            <a:r>
              <a:rPr lang="en-US" sz="1631">
                <a:solidFill>
                  <a:srgbClr val="FFFFFF"/>
                </a:solidFill>
                <a:latin typeface="Codec Pro"/>
                <a:ea typeface="Codec Pro"/>
                <a:cs typeface="Codec Pro"/>
                <a:sym typeface="Codec Pro"/>
              </a:rPr>
              <a:t>ANNs can parallelize computation and leverage the power of modern hardware such as GPUs and TPUs.</a:t>
            </a:r>
          </a:p>
        </p:txBody>
      </p:sp>
      <p:sp>
        <p:nvSpPr>
          <p:cNvPr id="20" name="TextBox 20"/>
          <p:cNvSpPr txBox="1"/>
          <p:nvPr/>
        </p:nvSpPr>
        <p:spPr>
          <a:xfrm>
            <a:off x="3872169" y="1114425"/>
            <a:ext cx="13387131" cy="561975"/>
          </a:xfrm>
          <a:prstGeom prst="rect">
            <a:avLst/>
          </a:prstGeom>
        </p:spPr>
        <p:txBody>
          <a:bodyPr lIns="0" tIns="0" rIns="0" bIns="0" rtlCol="0" anchor="t">
            <a:spAutoFit/>
          </a:bodyPr>
          <a:lstStyle/>
          <a:p>
            <a:pPr marL="0" lvl="0" indent="0" algn="l">
              <a:lnSpc>
                <a:spcPts val="2160"/>
              </a:lnSpc>
              <a:spcBef>
                <a:spcPct val="0"/>
              </a:spcBef>
            </a:pPr>
            <a:r>
              <a:rPr lang="en-US" sz="1800" u="none" strike="noStrike">
                <a:solidFill>
                  <a:srgbClr val="FFFFFF"/>
                </a:solidFill>
                <a:latin typeface="Codec Pro"/>
                <a:ea typeface="Codec Pro"/>
                <a:cs typeface="Codec Pro"/>
                <a:sym typeface="Codec Pro"/>
              </a:rPr>
              <a:t>Artificial neural networks (ANNs) are computational models that mimic the structure and function of biological neurons. They are widely used in various fields such as computer vision, natural language processing, speech recognition, and more. </a:t>
            </a:r>
          </a:p>
        </p:txBody>
      </p:sp>
      <p:sp>
        <p:nvSpPr>
          <p:cNvPr id="21" name="Freeform 21"/>
          <p:cNvSpPr/>
          <p:nvPr/>
        </p:nvSpPr>
        <p:spPr>
          <a:xfrm rot="-1916014" flipV="1">
            <a:off x="12717592" y="7902456"/>
            <a:ext cx="7315200" cy="3922776"/>
          </a:xfrm>
          <a:custGeom>
            <a:avLst/>
            <a:gdLst/>
            <a:ahLst/>
            <a:cxnLst/>
            <a:rect l="l" t="t" r="r" b="b"/>
            <a:pathLst>
              <a:path w="7315200" h="3922776">
                <a:moveTo>
                  <a:pt x="0" y="3922776"/>
                </a:moveTo>
                <a:lnTo>
                  <a:pt x="7315200" y="3922776"/>
                </a:lnTo>
                <a:lnTo>
                  <a:pt x="7315200" y="0"/>
                </a:lnTo>
                <a:lnTo>
                  <a:pt x="0" y="0"/>
                </a:lnTo>
                <a:lnTo>
                  <a:pt x="0" y="392277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txBody>
          <a:bodyPr/>
          <a:lstStyle/>
          <a:p>
            <a:endParaRPr lang="es-ES"/>
          </a:p>
        </p:txBody>
      </p:sp>
      <p:sp>
        <p:nvSpPr>
          <p:cNvPr id="3" name="Freeform 3"/>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a:solidFill>
                  <a:srgbClr val="FFFFFF"/>
                </a:solidFill>
                <a:latin typeface="Codec Pro Bold"/>
                <a:ea typeface="Codec Pro Bold"/>
                <a:cs typeface="Codec Pro Bold"/>
                <a:sym typeface="Codec Pro Bold"/>
              </a:rPr>
              <a:t>↖  ↗</a:t>
            </a:r>
          </a:p>
          <a:p>
            <a:pPr algn="ctr">
              <a:lnSpc>
                <a:spcPts val="4922"/>
              </a:lnSpc>
            </a:pPr>
            <a:endParaRPr lang="en-US" sz="11720" b="1" spc="-492">
              <a:solidFill>
                <a:srgbClr val="FFFFFF"/>
              </a:solidFill>
              <a:latin typeface="Codec Pro Bold"/>
              <a:ea typeface="Codec Pro Bold"/>
              <a:cs typeface="Codec Pro Bold"/>
              <a:sym typeface="Codec Pro Bold"/>
            </a:endParaRPr>
          </a:p>
          <a:p>
            <a:pPr algn="ctr">
              <a:lnSpc>
                <a:spcPts val="10548"/>
              </a:lnSpc>
            </a:pPr>
            <a:r>
              <a:rPr lang="en-US" sz="11720" b="1" spc="-492">
                <a:solidFill>
                  <a:srgbClr val="FFFFFF"/>
                </a:solidFill>
                <a:latin typeface="Codec Pro Bold"/>
                <a:ea typeface="Codec Pro Bold"/>
                <a:cs typeface="Codec Pro Bold"/>
                <a:sym typeface="Codec Pro Bold"/>
              </a:rPr>
              <a:t>↘  ↙</a:t>
            </a:r>
          </a:p>
        </p:txBody>
      </p:sp>
      <p:sp>
        <p:nvSpPr>
          <p:cNvPr id="5" name="TextBox 5"/>
          <p:cNvSpPr txBox="1"/>
          <p:nvPr/>
        </p:nvSpPr>
        <p:spPr>
          <a:xfrm>
            <a:off x="1915092" y="4360990"/>
            <a:ext cx="914459" cy="1780297"/>
          </a:xfrm>
          <a:prstGeom prst="rect">
            <a:avLst/>
          </a:prstGeom>
        </p:spPr>
        <p:txBody>
          <a:bodyPr lIns="0" tIns="0" rIns="0" bIns="0" rtlCol="0" anchor="t">
            <a:spAutoFit/>
          </a:bodyPr>
          <a:lstStyle/>
          <a:p>
            <a:pPr algn="ctr">
              <a:lnSpc>
                <a:spcPts val="11679"/>
              </a:lnSpc>
            </a:pPr>
            <a:r>
              <a:rPr lang="en-US" sz="12976" b="1" spc="-545">
                <a:solidFill>
                  <a:srgbClr val="78FF87"/>
                </a:solidFill>
                <a:latin typeface="Codec Pro Ultra-Bold"/>
                <a:ea typeface="Codec Pro Ultra-Bold"/>
                <a:cs typeface="Codec Pro Ultra-Bold"/>
                <a:sym typeface="Codec Pro Ultra-Bold"/>
              </a:rPr>
              <a:t>2</a:t>
            </a:r>
          </a:p>
        </p:txBody>
      </p:sp>
      <p:sp>
        <p:nvSpPr>
          <p:cNvPr id="6" name="TextBox 6"/>
          <p:cNvSpPr txBox="1"/>
          <p:nvPr/>
        </p:nvSpPr>
        <p:spPr>
          <a:xfrm>
            <a:off x="3911844" y="3642337"/>
            <a:ext cx="8678987" cy="3028950"/>
          </a:xfrm>
          <a:prstGeom prst="rect">
            <a:avLst/>
          </a:prstGeom>
        </p:spPr>
        <p:txBody>
          <a:bodyPr lIns="0" tIns="0" rIns="0" bIns="0" rtlCol="0" anchor="t">
            <a:spAutoFit/>
          </a:bodyPr>
          <a:lstStyle/>
          <a:p>
            <a:pPr algn="l">
              <a:lnSpc>
                <a:spcPts val="11999"/>
              </a:lnSpc>
            </a:pPr>
            <a:r>
              <a:rPr lang="en-US" sz="9999" b="1">
                <a:solidFill>
                  <a:srgbClr val="78FF87"/>
                </a:solidFill>
                <a:latin typeface="Anantason UltraExpanded Bold"/>
                <a:ea typeface="Anantason UltraExpanded Bold"/>
                <a:cs typeface="Anantason UltraExpanded Bold"/>
                <a:sym typeface="Anantason UltraExpanded Bold"/>
              </a:rPr>
              <a:t>MARKET</a:t>
            </a:r>
          </a:p>
          <a:p>
            <a:pPr marL="0" lvl="0" indent="0" algn="l">
              <a:lnSpc>
                <a:spcPts val="11999"/>
              </a:lnSpc>
              <a:spcBef>
                <a:spcPct val="0"/>
              </a:spcBef>
            </a:pPr>
            <a:r>
              <a:rPr lang="en-US" sz="9999" b="1">
                <a:solidFill>
                  <a:srgbClr val="78FF87"/>
                </a:solidFill>
                <a:latin typeface="Anantason UltraExpanded Bold"/>
                <a:ea typeface="Anantason UltraExpanded Bold"/>
                <a:cs typeface="Anantason UltraExpanded Bold"/>
                <a:sym typeface="Anantason UltraExpanded Bold"/>
              </a:rPr>
              <a:t>RESEARCH</a:t>
            </a:r>
          </a:p>
        </p:txBody>
      </p:sp>
      <p:sp>
        <p:nvSpPr>
          <p:cNvPr id="7" name="TextBox 7"/>
          <p:cNvSpPr txBox="1"/>
          <p:nvPr/>
        </p:nvSpPr>
        <p:spPr>
          <a:xfrm>
            <a:off x="3911844" y="7463817"/>
            <a:ext cx="6405731" cy="266700"/>
          </a:xfrm>
          <a:prstGeom prst="rect">
            <a:avLst/>
          </a:prstGeom>
        </p:spPr>
        <p:txBody>
          <a:bodyPr lIns="0" tIns="0" rIns="0" bIns="0" rtlCol="0" anchor="t">
            <a:spAutoFit/>
          </a:bodyPr>
          <a:lstStyle/>
          <a:p>
            <a:pPr algn="l">
              <a:lnSpc>
                <a:spcPts val="2160"/>
              </a:lnSpc>
              <a:spcBef>
                <a:spcPct val="0"/>
              </a:spcBef>
            </a:pPr>
            <a:r>
              <a:rPr lang="en-US" sz="1800">
                <a:solidFill>
                  <a:srgbClr val="FFFFFF"/>
                </a:solidFill>
                <a:latin typeface="Anantason UltraExpanded"/>
                <a:ea typeface="Anantason UltraExpanded"/>
                <a:cs typeface="Anantason UltraExpanded"/>
                <a:sym typeface="Anantason UltraExpanded"/>
              </a:rPr>
              <a:t>ELABORATE ON WHAT YOU WANT TO DISCUSS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1028700" y="1019175"/>
            <a:ext cx="7840117"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MARKET RESEARCH</a:t>
            </a:r>
          </a:p>
        </p:txBody>
      </p:sp>
      <p:pic>
        <p:nvPicPr>
          <p:cNvPr id="4" name="Picture 4"/>
          <p:cNvPicPr>
            <a:picLocks noChangeAspect="1"/>
          </p:cNvPicPr>
          <p:nvPr/>
        </p:nvPicPr>
        <p:blipFill>
          <a:blip r:embed="rId3"/>
          <a:stretch>
            <a:fillRect/>
          </a:stretch>
        </p:blipFill>
        <p:spPr>
          <a:xfrm>
            <a:off x="1271204" y="3581912"/>
            <a:ext cx="3582204" cy="3582204"/>
          </a:xfrm>
          <a:prstGeom prst="rect">
            <a:avLst/>
          </a:prstGeom>
        </p:spPr>
      </p:pic>
      <p:sp>
        <p:nvSpPr>
          <p:cNvPr id="5" name="TextBox 5"/>
          <p:cNvSpPr txBox="1"/>
          <p:nvPr/>
        </p:nvSpPr>
        <p:spPr>
          <a:xfrm>
            <a:off x="1569721" y="7267602"/>
            <a:ext cx="3284682" cy="13620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FFFFFF"/>
                </a:solidFill>
                <a:latin typeface="Codec Pro"/>
                <a:ea typeface="Codec Pro"/>
                <a:cs typeface="Codec Pro"/>
                <a:sym typeface="Codec Pro"/>
              </a:rPr>
              <a:t>customers who are satisfied with your current product. You can use this data to identify the strengths and weaknesses of your product, and how to improve it.</a:t>
            </a:r>
          </a:p>
        </p:txBody>
      </p:sp>
      <p:sp>
        <p:nvSpPr>
          <p:cNvPr id="6" name="TextBox 6"/>
          <p:cNvSpPr txBox="1"/>
          <p:nvPr/>
        </p:nvSpPr>
        <p:spPr>
          <a:xfrm>
            <a:off x="12759086" y="7294206"/>
            <a:ext cx="3529914" cy="16287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FFFFFF"/>
                </a:solidFill>
                <a:latin typeface="Codec Pro"/>
                <a:ea typeface="Codec Pro"/>
                <a:cs typeface="Codec Pro"/>
                <a:sym typeface="Codec Pro"/>
              </a:rPr>
              <a:t>This is the percentage of customers who are interested in a new feature that you are planning to launch. You can use this data to estimate the demand and potential revenue of your new feature, and how to market it.</a:t>
            </a:r>
          </a:p>
        </p:txBody>
      </p:sp>
      <p:sp>
        <p:nvSpPr>
          <p:cNvPr id="7" name="TextBox 7"/>
          <p:cNvSpPr txBox="1"/>
          <p:nvPr/>
        </p:nvSpPr>
        <p:spPr>
          <a:xfrm>
            <a:off x="7311853" y="7294206"/>
            <a:ext cx="3354298" cy="16287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FFFFFF"/>
                </a:solidFill>
                <a:latin typeface="Codec Pro"/>
                <a:ea typeface="Codec Pro"/>
                <a:cs typeface="Codec Pro"/>
                <a:sym typeface="Codec Pro"/>
              </a:rPr>
              <a:t>customers who are likely to switch to a competitor's product in the next six months. You can use this data to understand the reasons behind their dissatisfaction, and how to retain them.</a:t>
            </a:r>
          </a:p>
        </p:txBody>
      </p:sp>
      <p:pic>
        <p:nvPicPr>
          <p:cNvPr id="8" name="Picture 8"/>
          <p:cNvPicPr>
            <a:picLocks noChangeAspect="1"/>
          </p:cNvPicPr>
          <p:nvPr/>
        </p:nvPicPr>
        <p:blipFill>
          <a:blip r:embed="rId4"/>
          <a:stretch>
            <a:fillRect/>
          </a:stretch>
        </p:blipFill>
        <p:spPr>
          <a:xfrm>
            <a:off x="7013336" y="3581912"/>
            <a:ext cx="3582204" cy="3582204"/>
          </a:xfrm>
          <a:prstGeom prst="rect">
            <a:avLst/>
          </a:prstGeom>
        </p:spPr>
      </p:pic>
      <p:pic>
        <p:nvPicPr>
          <p:cNvPr id="9" name="Picture 9"/>
          <p:cNvPicPr>
            <a:picLocks noChangeAspect="1"/>
          </p:cNvPicPr>
          <p:nvPr/>
        </p:nvPicPr>
        <p:blipFill>
          <a:blip r:embed="rId5"/>
          <a:stretch>
            <a:fillRect/>
          </a:stretch>
        </p:blipFill>
        <p:spPr>
          <a:xfrm>
            <a:off x="12460569" y="3581912"/>
            <a:ext cx="3582204" cy="3582204"/>
          </a:xfrm>
          <a:prstGeom prst="rect">
            <a:avLst/>
          </a:prstGeom>
        </p:spPr>
      </p:pic>
      <p:sp>
        <p:nvSpPr>
          <p:cNvPr id="10" name="TextBox 10"/>
          <p:cNvSpPr txBox="1"/>
          <p:nvPr/>
        </p:nvSpPr>
        <p:spPr>
          <a:xfrm>
            <a:off x="1028700" y="2372852"/>
            <a:ext cx="16230600" cy="615315"/>
          </a:xfrm>
          <a:prstGeom prst="rect">
            <a:avLst/>
          </a:prstGeom>
        </p:spPr>
        <p:txBody>
          <a:bodyPr lIns="0" tIns="0" rIns="0" bIns="0" rtlCol="0" anchor="t">
            <a:spAutoFit/>
          </a:bodyPr>
          <a:lstStyle/>
          <a:p>
            <a:pPr algn="l">
              <a:lnSpc>
                <a:spcPts val="2340"/>
              </a:lnSpc>
            </a:pPr>
            <a:r>
              <a:rPr lang="en-US" sz="1800">
                <a:solidFill>
                  <a:srgbClr val="FFFFFF"/>
                </a:solidFill>
                <a:latin typeface="Codec Pro"/>
                <a:ea typeface="Codec Pro"/>
                <a:cs typeface="Codec Pro"/>
                <a:sym typeface="Codec Pro"/>
              </a:rPr>
              <a:t>One of the sessions will focus on how to create market research using artificial neural networks. You will learn how to use three data sets to generate insights and recommendations for your business. Here are some examples of what you can expect:</a:t>
            </a:r>
          </a:p>
        </p:txBody>
      </p:sp>
      <p:sp>
        <p:nvSpPr>
          <p:cNvPr id="11" name="Freeform 11"/>
          <p:cNvSpPr/>
          <p:nvPr/>
        </p:nvSpPr>
        <p:spPr>
          <a:xfrm>
            <a:off x="15744256" y="6865599"/>
            <a:ext cx="6931681" cy="6186525"/>
          </a:xfrm>
          <a:custGeom>
            <a:avLst/>
            <a:gdLst/>
            <a:ahLst/>
            <a:cxnLst/>
            <a:rect l="l" t="t" r="r" b="b"/>
            <a:pathLst>
              <a:path w="6931681" h="6186525">
                <a:moveTo>
                  <a:pt x="0" y="0"/>
                </a:moveTo>
                <a:lnTo>
                  <a:pt x="6931682" y="0"/>
                </a:lnTo>
                <a:lnTo>
                  <a:pt x="6931682" y="6186525"/>
                </a:lnTo>
                <a:lnTo>
                  <a:pt x="0" y="6186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9910698" y="6147228"/>
            <a:ext cx="8920797" cy="8965625"/>
          </a:xfrm>
          <a:custGeom>
            <a:avLst/>
            <a:gdLst/>
            <a:ahLst/>
            <a:cxnLst/>
            <a:rect l="l" t="t" r="r" b="b"/>
            <a:pathLst>
              <a:path w="8920797" h="8965625">
                <a:moveTo>
                  <a:pt x="0" y="0"/>
                </a:moveTo>
                <a:lnTo>
                  <a:pt x="8920797" y="0"/>
                </a:lnTo>
                <a:lnTo>
                  <a:pt x="8920797" y="8965625"/>
                </a:lnTo>
                <a:lnTo>
                  <a:pt x="0" y="8965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txBody>
          <a:bodyPr/>
          <a:lstStyle/>
          <a:p>
            <a:endParaRPr lang="es-ES"/>
          </a:p>
        </p:txBody>
      </p:sp>
      <p:sp>
        <p:nvSpPr>
          <p:cNvPr id="4" name="Freeform 4"/>
          <p:cNvSpPr/>
          <p:nvPr/>
        </p:nvSpPr>
        <p:spPr>
          <a:xfrm>
            <a:off x="-3180559" y="-9374440"/>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txBody>
          <a:bodyPr/>
          <a:lstStyle/>
          <a:p>
            <a:endParaRPr lang="es-ES"/>
          </a:p>
        </p:txBody>
      </p:sp>
      <p:grpSp>
        <p:nvGrpSpPr>
          <p:cNvPr id="5" name="Group 5"/>
          <p:cNvGrpSpPr>
            <a:grpSpLocks noChangeAspect="1"/>
          </p:cNvGrpSpPr>
          <p:nvPr/>
        </p:nvGrpSpPr>
        <p:grpSpPr>
          <a:xfrm>
            <a:off x="4353181" y="2671595"/>
            <a:ext cx="3538569" cy="6388297"/>
            <a:chOff x="0" y="0"/>
            <a:chExt cx="4762500" cy="8597900"/>
          </a:xfrm>
        </p:grpSpPr>
        <p:sp>
          <p:nvSpPr>
            <p:cNvPr id="6" name="Freeform 6"/>
            <p:cNvSpPr/>
            <p:nvPr/>
          </p:nvSpPr>
          <p:spPr>
            <a:xfrm>
              <a:off x="0" y="0"/>
              <a:ext cx="4762500" cy="8597900"/>
            </a:xfrm>
            <a:custGeom>
              <a:avLst/>
              <a:gdLst/>
              <a:ahLst/>
              <a:cxnLst/>
              <a:rect l="l" t="t" r="r" b="b"/>
              <a:pathLst>
                <a:path w="4762500" h="8597900">
                  <a:moveTo>
                    <a:pt x="4762500" y="254000"/>
                  </a:moveTo>
                  <a:lnTo>
                    <a:pt x="4762500" y="8343900"/>
                  </a:lnTo>
                  <a:cubicBezTo>
                    <a:pt x="4762500" y="8484235"/>
                    <a:pt x="4648835" y="8597900"/>
                    <a:pt x="4508500" y="8597900"/>
                  </a:cubicBezTo>
                  <a:lnTo>
                    <a:pt x="254000" y="8597900"/>
                  </a:lnTo>
                  <a:cubicBezTo>
                    <a:pt x="113665" y="8597900"/>
                    <a:pt x="0" y="8484235"/>
                    <a:pt x="0" y="8343900"/>
                  </a:cubicBezTo>
                  <a:lnTo>
                    <a:pt x="0" y="254000"/>
                  </a:lnTo>
                  <a:cubicBezTo>
                    <a:pt x="0" y="113665"/>
                    <a:pt x="113665" y="0"/>
                    <a:pt x="254000" y="0"/>
                  </a:cubicBezTo>
                  <a:lnTo>
                    <a:pt x="4508500" y="0"/>
                  </a:lnTo>
                  <a:cubicBezTo>
                    <a:pt x="4648835" y="0"/>
                    <a:pt x="4762500" y="113665"/>
                    <a:pt x="4762500" y="254000"/>
                  </a:cubicBezTo>
                  <a:close/>
                </a:path>
              </a:pathLst>
            </a:custGeom>
            <a:blipFill>
              <a:blip r:embed="rId5"/>
              <a:stretch>
                <a:fillRect l="-85399" r="-85399"/>
              </a:stretch>
            </a:blipFill>
          </p:spPr>
          <p:txBody>
            <a:bodyPr/>
            <a:lstStyle/>
            <a:p>
              <a:endParaRPr lang="es-ES"/>
            </a:p>
          </p:txBody>
        </p:sp>
      </p:grpSp>
      <p:grpSp>
        <p:nvGrpSpPr>
          <p:cNvPr id="7" name="Group 7"/>
          <p:cNvGrpSpPr>
            <a:grpSpLocks noChangeAspect="1"/>
          </p:cNvGrpSpPr>
          <p:nvPr/>
        </p:nvGrpSpPr>
        <p:grpSpPr>
          <a:xfrm>
            <a:off x="8110825" y="2671595"/>
            <a:ext cx="4427609" cy="3092652"/>
            <a:chOff x="0" y="0"/>
            <a:chExt cx="15163800" cy="10591800"/>
          </a:xfrm>
        </p:grpSpPr>
        <p:sp>
          <p:nvSpPr>
            <p:cNvPr id="8" name="Freeform 8"/>
            <p:cNvSpPr/>
            <p:nvPr/>
          </p:nvSpPr>
          <p:spPr>
            <a:xfrm>
              <a:off x="0" y="0"/>
              <a:ext cx="15163800" cy="10591800"/>
            </a:xfrm>
            <a:custGeom>
              <a:avLst/>
              <a:gdLst/>
              <a:ahLst/>
              <a:cxnLst/>
              <a:rect l="l" t="t" r="r" b="b"/>
              <a:pathLst>
                <a:path w="15163800" h="10591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6"/>
              <a:stretch>
                <a:fillRect l="-2386" r="-2386"/>
              </a:stretch>
            </a:blipFill>
          </p:spPr>
          <p:txBody>
            <a:bodyPr/>
            <a:lstStyle/>
            <a:p>
              <a:endParaRPr lang="es-ES"/>
            </a:p>
          </p:txBody>
        </p:sp>
      </p:grpSp>
      <p:grpSp>
        <p:nvGrpSpPr>
          <p:cNvPr id="9" name="Group 9"/>
          <p:cNvGrpSpPr>
            <a:grpSpLocks noChangeAspect="1"/>
          </p:cNvGrpSpPr>
          <p:nvPr/>
        </p:nvGrpSpPr>
        <p:grpSpPr>
          <a:xfrm>
            <a:off x="8110825" y="5967241"/>
            <a:ext cx="4427609" cy="3092652"/>
            <a:chOff x="0" y="0"/>
            <a:chExt cx="15163800" cy="10591800"/>
          </a:xfrm>
        </p:grpSpPr>
        <p:sp>
          <p:nvSpPr>
            <p:cNvPr id="10" name="Freeform 10"/>
            <p:cNvSpPr/>
            <p:nvPr/>
          </p:nvSpPr>
          <p:spPr>
            <a:xfrm>
              <a:off x="0" y="0"/>
              <a:ext cx="15163800" cy="10591800"/>
            </a:xfrm>
            <a:custGeom>
              <a:avLst/>
              <a:gdLst/>
              <a:ahLst/>
              <a:cxnLst/>
              <a:rect l="l" t="t" r="r" b="b"/>
              <a:pathLst>
                <a:path w="15163800" h="10591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7"/>
              <a:stretch>
                <a:fillRect l="-2386" r="-2386"/>
              </a:stretch>
            </a:blipFill>
          </p:spPr>
          <p:txBody>
            <a:bodyPr/>
            <a:lstStyle/>
            <a:p>
              <a:endParaRPr lang="es-ES"/>
            </a:p>
          </p:txBody>
        </p:sp>
      </p:grpSp>
      <p:grpSp>
        <p:nvGrpSpPr>
          <p:cNvPr id="11" name="Group 11"/>
          <p:cNvGrpSpPr>
            <a:grpSpLocks noChangeAspect="1"/>
          </p:cNvGrpSpPr>
          <p:nvPr/>
        </p:nvGrpSpPr>
        <p:grpSpPr>
          <a:xfrm>
            <a:off x="12772107" y="2671595"/>
            <a:ext cx="9145836" cy="6388297"/>
            <a:chOff x="0" y="0"/>
            <a:chExt cx="15163800" cy="10591800"/>
          </a:xfrm>
        </p:grpSpPr>
        <p:sp>
          <p:nvSpPr>
            <p:cNvPr id="12" name="Freeform 12"/>
            <p:cNvSpPr/>
            <p:nvPr/>
          </p:nvSpPr>
          <p:spPr>
            <a:xfrm>
              <a:off x="0" y="0"/>
              <a:ext cx="15163800" cy="10591800"/>
            </a:xfrm>
            <a:custGeom>
              <a:avLst/>
              <a:gdLst/>
              <a:ahLst/>
              <a:cxnLst/>
              <a:rect l="l" t="t" r="r" b="b"/>
              <a:pathLst>
                <a:path w="15163800" h="10591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8"/>
              <a:stretch>
                <a:fillRect l="-2386" r="-2386"/>
              </a:stretch>
            </a:blipFill>
          </p:spPr>
          <p:txBody>
            <a:bodyPr/>
            <a:lstStyle/>
            <a:p>
              <a:endParaRPr lang="es-ES"/>
            </a:p>
          </p:txBody>
        </p:sp>
      </p:grpSp>
      <p:grpSp>
        <p:nvGrpSpPr>
          <p:cNvPr id="13" name="Group 13"/>
          <p:cNvGrpSpPr>
            <a:grpSpLocks noChangeAspect="1"/>
          </p:cNvGrpSpPr>
          <p:nvPr/>
        </p:nvGrpSpPr>
        <p:grpSpPr>
          <a:xfrm>
            <a:off x="1028700" y="2671595"/>
            <a:ext cx="3106689" cy="3106689"/>
            <a:chOff x="0" y="0"/>
            <a:chExt cx="6350000" cy="6350000"/>
          </a:xfrm>
        </p:grpSpPr>
        <p:sp>
          <p:nvSpPr>
            <p:cNvPr id="14" name="Freeform 1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9"/>
              <a:stretch>
                <a:fillRect l="-25000" r="-25000"/>
              </a:stretch>
            </a:blipFill>
          </p:spPr>
          <p:txBody>
            <a:bodyPr/>
            <a:lstStyle/>
            <a:p>
              <a:endParaRPr lang="es-ES"/>
            </a:p>
          </p:txBody>
        </p:sp>
      </p:grpSp>
      <p:grpSp>
        <p:nvGrpSpPr>
          <p:cNvPr id="15" name="Group 15"/>
          <p:cNvGrpSpPr>
            <a:grpSpLocks noChangeAspect="1"/>
          </p:cNvGrpSpPr>
          <p:nvPr/>
        </p:nvGrpSpPr>
        <p:grpSpPr>
          <a:xfrm>
            <a:off x="1028700" y="5953203"/>
            <a:ext cx="3106689" cy="3106689"/>
            <a:chOff x="0" y="0"/>
            <a:chExt cx="6350000" cy="6350000"/>
          </a:xfrm>
        </p:grpSpPr>
        <p:sp>
          <p:nvSpPr>
            <p:cNvPr id="16" name="Freeform 16"/>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0"/>
              <a:stretch>
                <a:fillRect l="-25000" r="-25000"/>
              </a:stretch>
            </a:blipFill>
          </p:spPr>
          <p:txBody>
            <a:bodyPr/>
            <a:lstStyle/>
            <a:p>
              <a:endParaRPr lang="es-ES"/>
            </a:p>
          </p:txBody>
        </p:sp>
      </p:grpSp>
      <p:sp>
        <p:nvSpPr>
          <p:cNvPr id="17" name="TextBox 17"/>
          <p:cNvSpPr txBox="1"/>
          <p:nvPr/>
        </p:nvSpPr>
        <p:spPr>
          <a:xfrm>
            <a:off x="1028700" y="1019175"/>
            <a:ext cx="3774653"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78FF87"/>
                </a:solidFill>
                <a:latin typeface="Anantason UltraExpanded Bold"/>
                <a:ea typeface="Anantason UltraExpanded Bold"/>
                <a:cs typeface="Anantason UltraExpanded Bold"/>
                <a:sym typeface="Anantason UltraExpanded Bold"/>
              </a:rPr>
              <a:t>GALLERY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4" name="Freeform 4"/>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5" name="TextBox 5"/>
          <p:cNvSpPr txBox="1"/>
          <p:nvPr/>
        </p:nvSpPr>
        <p:spPr>
          <a:xfrm>
            <a:off x="1915092" y="4360990"/>
            <a:ext cx="914459" cy="1780297"/>
          </a:xfrm>
          <a:prstGeom prst="rect">
            <a:avLst/>
          </a:prstGeom>
        </p:spPr>
        <p:txBody>
          <a:bodyPr lIns="0" tIns="0" rIns="0" bIns="0" rtlCol="0" anchor="t">
            <a:spAutoFit/>
          </a:bodyPr>
          <a:lstStyle/>
          <a:p>
            <a:pPr algn="ctr">
              <a:lnSpc>
                <a:spcPts val="11679"/>
              </a:lnSpc>
            </a:pPr>
            <a:r>
              <a:rPr lang="en-US" sz="12976" b="1" spc="-545">
                <a:solidFill>
                  <a:srgbClr val="78FF87"/>
                </a:solidFill>
                <a:latin typeface="Codec Pro Ultra-Bold"/>
                <a:ea typeface="Codec Pro Ultra-Bold"/>
                <a:cs typeface="Codec Pro Ultra-Bold"/>
                <a:sym typeface="Codec Pro Ultra-Bold"/>
              </a:rPr>
              <a:t>1</a:t>
            </a:r>
          </a:p>
        </p:txBody>
      </p:sp>
      <p:sp>
        <p:nvSpPr>
          <p:cNvPr id="6" name="TextBox 6"/>
          <p:cNvSpPr txBox="1"/>
          <p:nvPr/>
        </p:nvSpPr>
        <p:spPr>
          <a:xfrm>
            <a:off x="3911844" y="3642337"/>
            <a:ext cx="13156956" cy="3077766"/>
          </a:xfrm>
          <a:prstGeom prst="rect">
            <a:avLst/>
          </a:prstGeom>
        </p:spPr>
        <p:txBody>
          <a:bodyPr wrap="square" lIns="0" tIns="0" rIns="0" bIns="0" rtlCol="0" anchor="t">
            <a:spAutoFit/>
          </a:bodyPr>
          <a:lstStyle/>
          <a:p>
            <a:pPr marL="0" lvl="0" indent="0" algn="l">
              <a:lnSpc>
                <a:spcPts val="11999"/>
              </a:lnSpc>
              <a:spcBef>
                <a:spcPct val="0"/>
              </a:spcBef>
            </a:pPr>
            <a:r>
              <a:rPr lang="en-US" sz="9999" b="1" u="none" strike="noStrike" dirty="0">
                <a:solidFill>
                  <a:srgbClr val="78FF87"/>
                </a:solidFill>
                <a:latin typeface="Anantason UltraExpanded Bold"/>
                <a:ea typeface="Anantason UltraExpanded Bold"/>
                <a:cs typeface="Anantason UltraExpanded Bold"/>
                <a:sym typeface="Anantason UltraExpanded Bold"/>
              </a:rPr>
              <a:t>DESCRIPCIÓN DEL PROBLEMA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txBody>
          <a:bodyPr/>
          <a:lstStyle/>
          <a:p>
            <a:endParaRPr lang="es-ES"/>
          </a:p>
        </p:txBody>
      </p:sp>
      <p:sp>
        <p:nvSpPr>
          <p:cNvPr id="3" name="Freeform 3"/>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a:solidFill>
                  <a:srgbClr val="FFFFFF"/>
                </a:solidFill>
                <a:latin typeface="Codec Pro Bold"/>
                <a:ea typeface="Codec Pro Bold"/>
                <a:cs typeface="Codec Pro Bold"/>
                <a:sym typeface="Codec Pro Bold"/>
              </a:rPr>
              <a:t>↖  ↗</a:t>
            </a:r>
          </a:p>
          <a:p>
            <a:pPr algn="ctr">
              <a:lnSpc>
                <a:spcPts val="4922"/>
              </a:lnSpc>
            </a:pPr>
            <a:endParaRPr lang="en-US" sz="11720" b="1" spc="-492">
              <a:solidFill>
                <a:srgbClr val="FFFFFF"/>
              </a:solidFill>
              <a:latin typeface="Codec Pro Bold"/>
              <a:ea typeface="Codec Pro Bold"/>
              <a:cs typeface="Codec Pro Bold"/>
              <a:sym typeface="Codec Pro Bold"/>
            </a:endParaRPr>
          </a:p>
          <a:p>
            <a:pPr algn="ctr">
              <a:lnSpc>
                <a:spcPts val="10548"/>
              </a:lnSpc>
            </a:pPr>
            <a:r>
              <a:rPr lang="en-US" sz="11720" b="1" spc="-492">
                <a:solidFill>
                  <a:srgbClr val="FFFFFF"/>
                </a:solidFill>
                <a:latin typeface="Codec Pro Bold"/>
                <a:ea typeface="Codec Pro Bold"/>
                <a:cs typeface="Codec Pro Bold"/>
                <a:sym typeface="Codec Pro Bold"/>
              </a:rPr>
              <a:t>↘  ↙</a:t>
            </a:r>
          </a:p>
        </p:txBody>
      </p:sp>
      <p:sp>
        <p:nvSpPr>
          <p:cNvPr id="5" name="TextBox 5"/>
          <p:cNvSpPr txBox="1"/>
          <p:nvPr/>
        </p:nvSpPr>
        <p:spPr>
          <a:xfrm>
            <a:off x="1915092" y="4360990"/>
            <a:ext cx="914459" cy="1780297"/>
          </a:xfrm>
          <a:prstGeom prst="rect">
            <a:avLst/>
          </a:prstGeom>
        </p:spPr>
        <p:txBody>
          <a:bodyPr lIns="0" tIns="0" rIns="0" bIns="0" rtlCol="0" anchor="t">
            <a:spAutoFit/>
          </a:bodyPr>
          <a:lstStyle/>
          <a:p>
            <a:pPr algn="ctr">
              <a:lnSpc>
                <a:spcPts val="11679"/>
              </a:lnSpc>
            </a:pPr>
            <a:r>
              <a:rPr lang="en-US" sz="12976" b="1" spc="-545">
                <a:solidFill>
                  <a:srgbClr val="78FF87"/>
                </a:solidFill>
                <a:latin typeface="Codec Pro Ultra-Bold"/>
                <a:ea typeface="Codec Pro Ultra-Bold"/>
                <a:cs typeface="Codec Pro Ultra-Bold"/>
                <a:sym typeface="Codec Pro Ultra-Bold"/>
              </a:rPr>
              <a:t>3</a:t>
            </a:r>
          </a:p>
        </p:txBody>
      </p:sp>
      <p:sp>
        <p:nvSpPr>
          <p:cNvPr id="6" name="TextBox 6"/>
          <p:cNvSpPr txBox="1"/>
          <p:nvPr/>
        </p:nvSpPr>
        <p:spPr>
          <a:xfrm>
            <a:off x="3911844" y="3642337"/>
            <a:ext cx="8160841" cy="3028950"/>
          </a:xfrm>
          <a:prstGeom prst="rect">
            <a:avLst/>
          </a:prstGeom>
        </p:spPr>
        <p:txBody>
          <a:bodyPr lIns="0" tIns="0" rIns="0" bIns="0" rtlCol="0" anchor="t">
            <a:spAutoFit/>
          </a:bodyPr>
          <a:lstStyle/>
          <a:p>
            <a:pPr algn="l">
              <a:lnSpc>
                <a:spcPts val="11999"/>
              </a:lnSpc>
            </a:pPr>
            <a:r>
              <a:rPr lang="en-US" sz="9999" b="1">
                <a:solidFill>
                  <a:srgbClr val="78FF87"/>
                </a:solidFill>
                <a:latin typeface="Anantason UltraExpanded Bold"/>
                <a:ea typeface="Anantason UltraExpanded Bold"/>
                <a:cs typeface="Anantason UltraExpanded Bold"/>
                <a:sym typeface="Anantason UltraExpanded Bold"/>
              </a:rPr>
              <a:t>ANNUAL</a:t>
            </a:r>
          </a:p>
          <a:p>
            <a:pPr marL="0" lvl="0" indent="0" algn="l">
              <a:lnSpc>
                <a:spcPts val="11999"/>
              </a:lnSpc>
              <a:spcBef>
                <a:spcPct val="0"/>
              </a:spcBef>
            </a:pPr>
            <a:r>
              <a:rPr lang="en-US" sz="9999" b="1">
                <a:solidFill>
                  <a:srgbClr val="78FF87"/>
                </a:solidFill>
                <a:latin typeface="Anantason UltraExpanded Bold"/>
                <a:ea typeface="Anantason UltraExpanded Bold"/>
                <a:cs typeface="Anantason UltraExpanded Bold"/>
                <a:sym typeface="Anantason UltraExpanded Bold"/>
              </a:rPr>
              <a:t>PROJECTS</a:t>
            </a:r>
          </a:p>
        </p:txBody>
      </p:sp>
      <p:sp>
        <p:nvSpPr>
          <p:cNvPr id="7" name="TextBox 7"/>
          <p:cNvSpPr txBox="1"/>
          <p:nvPr/>
        </p:nvSpPr>
        <p:spPr>
          <a:xfrm>
            <a:off x="3911844" y="7463817"/>
            <a:ext cx="6405731" cy="266700"/>
          </a:xfrm>
          <a:prstGeom prst="rect">
            <a:avLst/>
          </a:prstGeom>
        </p:spPr>
        <p:txBody>
          <a:bodyPr lIns="0" tIns="0" rIns="0" bIns="0" rtlCol="0" anchor="t">
            <a:spAutoFit/>
          </a:bodyPr>
          <a:lstStyle/>
          <a:p>
            <a:pPr algn="l">
              <a:lnSpc>
                <a:spcPts val="2160"/>
              </a:lnSpc>
              <a:spcBef>
                <a:spcPct val="0"/>
              </a:spcBef>
            </a:pPr>
            <a:r>
              <a:rPr lang="en-US" sz="1800">
                <a:solidFill>
                  <a:srgbClr val="FFFFFF"/>
                </a:solidFill>
                <a:latin typeface="Anantason UltraExpanded"/>
                <a:ea typeface="Anantason UltraExpanded"/>
                <a:cs typeface="Anantason UltraExpanded"/>
                <a:sym typeface="Anantason UltraExpanded"/>
              </a:rPr>
              <a:t>ELABORATE ON WHAT YOU WANT TO DISCUSS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rot="-10800000">
            <a:off x="9693846" y="-2181309"/>
            <a:ext cx="9349613" cy="3751532"/>
          </a:xfrm>
          <a:custGeom>
            <a:avLst/>
            <a:gdLst/>
            <a:ahLst/>
            <a:cxnLst/>
            <a:rect l="l" t="t" r="r" b="b"/>
            <a:pathLst>
              <a:path w="9349613" h="3751532">
                <a:moveTo>
                  <a:pt x="0" y="0"/>
                </a:moveTo>
                <a:lnTo>
                  <a:pt x="9349612" y="0"/>
                </a:lnTo>
                <a:lnTo>
                  <a:pt x="9349612" y="3751532"/>
                </a:lnTo>
                <a:lnTo>
                  <a:pt x="0" y="3751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txBody>
          <a:bodyPr/>
          <a:lstStyle/>
          <a:p>
            <a:endParaRPr lang="es-ES"/>
          </a:p>
        </p:txBody>
      </p:sp>
      <p:sp>
        <p:nvSpPr>
          <p:cNvPr id="4" name="TextBox 4"/>
          <p:cNvSpPr txBox="1"/>
          <p:nvPr/>
        </p:nvSpPr>
        <p:spPr>
          <a:xfrm>
            <a:off x="1028700" y="1019175"/>
            <a:ext cx="4080718"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PROJECTS</a:t>
            </a:r>
          </a:p>
        </p:txBody>
      </p:sp>
      <p:sp>
        <p:nvSpPr>
          <p:cNvPr id="5" name="TextBox 5"/>
          <p:cNvSpPr txBox="1"/>
          <p:nvPr/>
        </p:nvSpPr>
        <p:spPr>
          <a:xfrm>
            <a:off x="1028700" y="2332223"/>
            <a:ext cx="15956198" cy="1317251"/>
          </a:xfrm>
          <a:prstGeom prst="rect">
            <a:avLst/>
          </a:prstGeom>
        </p:spPr>
        <p:txBody>
          <a:bodyPr lIns="0" tIns="0" rIns="0" bIns="0" rtlCol="0" anchor="t">
            <a:spAutoFit/>
          </a:bodyPr>
          <a:lstStyle/>
          <a:p>
            <a:pPr algn="l">
              <a:lnSpc>
                <a:spcPts val="2160"/>
              </a:lnSpc>
            </a:pPr>
            <a:r>
              <a:rPr lang="en-US" sz="1800">
                <a:solidFill>
                  <a:srgbClr val="FFFFFF"/>
                </a:solidFill>
                <a:latin typeface="Codec Pro"/>
                <a:ea typeface="Codec Pro"/>
                <a:cs typeface="Codec Pro"/>
                <a:sym typeface="Codec Pro"/>
              </a:rPr>
              <a:t>Artificial neural network conference (ANNC) is a global event that brings together researchers, practitioners, and enthusiasts of artificial neural networks and related fields. ANNC aims to foster collaboration, exchange of ideas, and dissemination of cutting-edge research in this rapidly evolving domain.</a:t>
            </a:r>
          </a:p>
          <a:p>
            <a:pPr algn="l">
              <a:lnSpc>
                <a:spcPts val="2160"/>
              </a:lnSpc>
            </a:pPr>
            <a:endParaRPr lang="en-US" sz="1800">
              <a:solidFill>
                <a:srgbClr val="FFFFFF"/>
              </a:solidFill>
              <a:latin typeface="Codec Pro"/>
              <a:ea typeface="Codec Pro"/>
              <a:cs typeface="Codec Pro"/>
              <a:sym typeface="Codec Pro"/>
            </a:endParaRPr>
          </a:p>
          <a:p>
            <a:pPr algn="l">
              <a:lnSpc>
                <a:spcPts val="2160"/>
              </a:lnSpc>
              <a:spcBef>
                <a:spcPct val="0"/>
              </a:spcBef>
            </a:pPr>
            <a:r>
              <a:rPr lang="en-US" sz="1800">
                <a:solidFill>
                  <a:srgbClr val="FFFFFF"/>
                </a:solidFill>
                <a:latin typeface="Codec Pro"/>
                <a:ea typeface="Codec Pro"/>
                <a:cs typeface="Codec Pro"/>
                <a:sym typeface="Codec Pro"/>
              </a:rPr>
              <a:t>This year, ANNC is curating four annual projects that showcase the latest advances and applications of artificial neural networks. These projects are:</a:t>
            </a:r>
          </a:p>
        </p:txBody>
      </p:sp>
      <p:sp>
        <p:nvSpPr>
          <p:cNvPr id="6" name="TextBox 6"/>
          <p:cNvSpPr txBox="1"/>
          <p:nvPr/>
        </p:nvSpPr>
        <p:spPr>
          <a:xfrm>
            <a:off x="1346388" y="6235865"/>
            <a:ext cx="3651029" cy="2295525"/>
          </a:xfrm>
          <a:prstGeom prst="rect">
            <a:avLst/>
          </a:prstGeom>
        </p:spPr>
        <p:txBody>
          <a:bodyPr lIns="0" tIns="0" rIns="0" bIns="0" rtlCol="0" anchor="t">
            <a:spAutoFit/>
          </a:bodyPr>
          <a:lstStyle/>
          <a:p>
            <a:pPr algn="l">
              <a:lnSpc>
                <a:spcPts val="1800"/>
              </a:lnSpc>
              <a:spcBef>
                <a:spcPct val="0"/>
              </a:spcBef>
            </a:pPr>
            <a:r>
              <a:rPr lang="en-US" sz="1500">
                <a:solidFill>
                  <a:srgbClr val="FFFFFF"/>
                </a:solidFill>
                <a:latin typeface="Anantason UltraExpanded"/>
                <a:ea typeface="Anantason UltraExpanded"/>
                <a:cs typeface="Anantason UltraExpanded"/>
                <a:sym typeface="Anantason UltraExpanded"/>
              </a:rPr>
              <a:t>A competition that challenges participants to solve real-world problems using artificial neural networks. The challenge covers various domains such as computer vision, natural language processing, speech recognition, and more. The winners will receive cash prizes and recognition from the ANNC community.</a:t>
            </a:r>
          </a:p>
        </p:txBody>
      </p:sp>
      <p:sp>
        <p:nvSpPr>
          <p:cNvPr id="7" name="TextBox 7"/>
          <p:cNvSpPr txBox="1"/>
          <p:nvPr/>
        </p:nvSpPr>
        <p:spPr>
          <a:xfrm>
            <a:off x="7410769" y="6235865"/>
            <a:ext cx="3500346" cy="2524125"/>
          </a:xfrm>
          <a:prstGeom prst="rect">
            <a:avLst/>
          </a:prstGeom>
        </p:spPr>
        <p:txBody>
          <a:bodyPr lIns="0" tIns="0" rIns="0" bIns="0" rtlCol="0" anchor="t">
            <a:spAutoFit/>
          </a:bodyPr>
          <a:lstStyle/>
          <a:p>
            <a:pPr algn="l">
              <a:lnSpc>
                <a:spcPts val="1800"/>
              </a:lnSpc>
              <a:spcBef>
                <a:spcPct val="0"/>
              </a:spcBef>
            </a:pPr>
            <a:r>
              <a:rPr lang="en-US" sz="1500">
                <a:solidFill>
                  <a:srgbClr val="FFFFFF"/>
                </a:solidFill>
                <a:latin typeface="Anantason UltraExpanded"/>
                <a:ea typeface="Anantason UltraExpanded"/>
                <a:cs typeface="Anantason UltraExpanded"/>
                <a:sym typeface="Anantason UltraExpanded"/>
              </a:rPr>
              <a:t>A series of workshops that provide hands-on tutorials, demonstrations, and discussions on various topics related to artificial neural networks. The workshops are led by experts and practitioners from academia and industry. The workshops are open to all attendees of ANNC and offer a valuable opportunity to learn new skills and techniques.</a:t>
            </a:r>
          </a:p>
        </p:txBody>
      </p:sp>
      <p:sp>
        <p:nvSpPr>
          <p:cNvPr id="8" name="TextBox 8"/>
          <p:cNvSpPr txBox="1"/>
          <p:nvPr/>
        </p:nvSpPr>
        <p:spPr>
          <a:xfrm>
            <a:off x="13324864" y="6235865"/>
            <a:ext cx="3484223" cy="3209925"/>
          </a:xfrm>
          <a:prstGeom prst="rect">
            <a:avLst/>
          </a:prstGeom>
        </p:spPr>
        <p:txBody>
          <a:bodyPr lIns="0" tIns="0" rIns="0" bIns="0" rtlCol="0" anchor="t">
            <a:spAutoFit/>
          </a:bodyPr>
          <a:lstStyle/>
          <a:p>
            <a:pPr algn="l">
              <a:lnSpc>
                <a:spcPts val="1800"/>
              </a:lnSpc>
              <a:spcBef>
                <a:spcPct val="0"/>
              </a:spcBef>
            </a:pPr>
            <a:r>
              <a:rPr lang="en-US" sz="1500">
                <a:solidFill>
                  <a:srgbClr val="FFFFFF"/>
                </a:solidFill>
                <a:latin typeface="Anantason UltraExpanded"/>
                <a:ea typeface="Anantason UltraExpanded"/>
                <a:cs typeface="Anantason UltraExpanded"/>
                <a:sym typeface="Anantason UltraExpanded"/>
              </a:rPr>
              <a:t>A symposium that features invited talks, panel discussions, and poster sessions on the latest research and developments in artificial neural networks. The symposium covers a wide range of topics such as deep learning, reinforcement learning, generative models, explainable AI, and more. The symposium is a platform for sharing insights, perspectives, and challenges in the field of artificial neural networks.</a:t>
            </a:r>
          </a:p>
        </p:txBody>
      </p:sp>
      <p:grpSp>
        <p:nvGrpSpPr>
          <p:cNvPr id="9" name="Group 9"/>
          <p:cNvGrpSpPr/>
          <p:nvPr/>
        </p:nvGrpSpPr>
        <p:grpSpPr>
          <a:xfrm>
            <a:off x="1028700" y="4488821"/>
            <a:ext cx="4408120" cy="1309358"/>
            <a:chOff x="0" y="0"/>
            <a:chExt cx="5877494" cy="1745810"/>
          </a:xfrm>
        </p:grpSpPr>
        <p:sp>
          <p:nvSpPr>
            <p:cNvPr id="10" name="TextBox 10"/>
            <p:cNvSpPr txBox="1"/>
            <p:nvPr/>
          </p:nvSpPr>
          <p:spPr>
            <a:xfrm>
              <a:off x="0" y="47625"/>
              <a:ext cx="5877494" cy="1698185"/>
            </a:xfrm>
            <a:prstGeom prst="rect">
              <a:avLst/>
            </a:prstGeom>
          </p:spPr>
          <p:txBody>
            <a:bodyPr lIns="0" tIns="0" rIns="0" bIns="0" rtlCol="0" anchor="t">
              <a:spAutoFit/>
            </a:bodyPr>
            <a:lstStyle/>
            <a:p>
              <a:pPr algn="just">
                <a:lnSpc>
                  <a:spcPts val="3704"/>
                </a:lnSpc>
              </a:pPr>
              <a:r>
                <a:rPr lang="en-US" sz="4116" b="1" spc="-172">
                  <a:solidFill>
                    <a:srgbClr val="FC5A31"/>
                  </a:solidFill>
                  <a:latin typeface="Codec Pro Bold"/>
                  <a:ea typeface="Codec Pro Bold"/>
                  <a:cs typeface="Codec Pro Bold"/>
                  <a:sym typeface="Codec Pro Bold"/>
                </a:rPr>
                <a:t>↖                                    ↗</a:t>
              </a:r>
            </a:p>
            <a:p>
              <a:pPr algn="just">
                <a:lnSpc>
                  <a:spcPts val="1728"/>
                </a:lnSpc>
              </a:pPr>
              <a:endParaRPr lang="en-US" sz="4116" b="1" spc="-172">
                <a:solidFill>
                  <a:srgbClr val="FC5A31"/>
                </a:solidFill>
                <a:latin typeface="Codec Pro Bold"/>
                <a:ea typeface="Codec Pro Bold"/>
                <a:cs typeface="Codec Pro Bold"/>
                <a:sym typeface="Codec Pro Bold"/>
              </a:endParaRPr>
            </a:p>
            <a:p>
              <a:pPr algn="just">
                <a:lnSpc>
                  <a:spcPts val="3704"/>
                </a:lnSpc>
              </a:pPr>
              <a:r>
                <a:rPr lang="en-US" sz="4116" b="1" spc="-172">
                  <a:solidFill>
                    <a:srgbClr val="FC5A31"/>
                  </a:solidFill>
                  <a:latin typeface="Codec Pro Bold"/>
                  <a:ea typeface="Codec Pro Bold"/>
                  <a:cs typeface="Codec Pro Bold"/>
                  <a:sym typeface="Codec Pro Bold"/>
                </a:rPr>
                <a:t>↘                                    ↙</a:t>
              </a:r>
            </a:p>
          </p:txBody>
        </p:sp>
        <p:sp>
          <p:nvSpPr>
            <p:cNvPr id="11" name="TextBox 11"/>
            <p:cNvSpPr txBox="1"/>
            <p:nvPr/>
          </p:nvSpPr>
          <p:spPr>
            <a:xfrm>
              <a:off x="472469" y="631605"/>
              <a:ext cx="4819154" cy="48260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ANNC CHALLENGE</a:t>
              </a:r>
            </a:p>
          </p:txBody>
        </p:sp>
      </p:grpSp>
      <p:grpSp>
        <p:nvGrpSpPr>
          <p:cNvPr id="12" name="Group 12"/>
          <p:cNvGrpSpPr/>
          <p:nvPr/>
        </p:nvGrpSpPr>
        <p:grpSpPr>
          <a:xfrm>
            <a:off x="6987185" y="4488821"/>
            <a:ext cx="4408120" cy="1309358"/>
            <a:chOff x="0" y="0"/>
            <a:chExt cx="5877494" cy="1745810"/>
          </a:xfrm>
        </p:grpSpPr>
        <p:sp>
          <p:nvSpPr>
            <p:cNvPr id="13" name="TextBox 13"/>
            <p:cNvSpPr txBox="1"/>
            <p:nvPr/>
          </p:nvSpPr>
          <p:spPr>
            <a:xfrm>
              <a:off x="0" y="47625"/>
              <a:ext cx="5877494" cy="1698185"/>
            </a:xfrm>
            <a:prstGeom prst="rect">
              <a:avLst/>
            </a:prstGeom>
          </p:spPr>
          <p:txBody>
            <a:bodyPr lIns="0" tIns="0" rIns="0" bIns="0" rtlCol="0" anchor="t">
              <a:spAutoFit/>
            </a:bodyPr>
            <a:lstStyle/>
            <a:p>
              <a:pPr algn="just">
                <a:lnSpc>
                  <a:spcPts val="3704"/>
                </a:lnSpc>
              </a:pPr>
              <a:r>
                <a:rPr lang="en-US" sz="4116" b="1" spc="-172">
                  <a:solidFill>
                    <a:srgbClr val="FC5A31"/>
                  </a:solidFill>
                  <a:latin typeface="Codec Pro Bold"/>
                  <a:ea typeface="Codec Pro Bold"/>
                  <a:cs typeface="Codec Pro Bold"/>
                  <a:sym typeface="Codec Pro Bold"/>
                </a:rPr>
                <a:t>↖                                    ↗</a:t>
              </a:r>
            </a:p>
            <a:p>
              <a:pPr algn="just">
                <a:lnSpc>
                  <a:spcPts val="1728"/>
                </a:lnSpc>
              </a:pPr>
              <a:endParaRPr lang="en-US" sz="4116" b="1" spc="-172">
                <a:solidFill>
                  <a:srgbClr val="FC5A31"/>
                </a:solidFill>
                <a:latin typeface="Codec Pro Bold"/>
                <a:ea typeface="Codec Pro Bold"/>
                <a:cs typeface="Codec Pro Bold"/>
                <a:sym typeface="Codec Pro Bold"/>
              </a:endParaRPr>
            </a:p>
            <a:p>
              <a:pPr algn="just">
                <a:lnSpc>
                  <a:spcPts val="3704"/>
                </a:lnSpc>
              </a:pPr>
              <a:r>
                <a:rPr lang="en-US" sz="4116" b="1" spc="-172">
                  <a:solidFill>
                    <a:srgbClr val="FC5A31"/>
                  </a:solidFill>
                  <a:latin typeface="Codec Pro Bold"/>
                  <a:ea typeface="Codec Pro Bold"/>
                  <a:cs typeface="Codec Pro Bold"/>
                  <a:sym typeface="Codec Pro Bold"/>
                </a:rPr>
                <a:t>↘                                    ↙</a:t>
              </a:r>
            </a:p>
          </p:txBody>
        </p:sp>
        <p:sp>
          <p:nvSpPr>
            <p:cNvPr id="14" name="TextBox 14"/>
            <p:cNvSpPr txBox="1"/>
            <p:nvPr/>
          </p:nvSpPr>
          <p:spPr>
            <a:xfrm>
              <a:off x="579285" y="631605"/>
              <a:ext cx="4603750" cy="48260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ANNC WORKSHOP</a:t>
              </a:r>
            </a:p>
          </p:txBody>
        </p:sp>
      </p:grpSp>
      <p:grpSp>
        <p:nvGrpSpPr>
          <p:cNvPr id="15" name="Group 15"/>
          <p:cNvGrpSpPr/>
          <p:nvPr/>
        </p:nvGrpSpPr>
        <p:grpSpPr>
          <a:xfrm>
            <a:off x="12945670" y="4488821"/>
            <a:ext cx="4408120" cy="1309358"/>
            <a:chOff x="0" y="0"/>
            <a:chExt cx="5877494" cy="1745810"/>
          </a:xfrm>
        </p:grpSpPr>
        <p:sp>
          <p:nvSpPr>
            <p:cNvPr id="16" name="TextBox 16"/>
            <p:cNvSpPr txBox="1"/>
            <p:nvPr/>
          </p:nvSpPr>
          <p:spPr>
            <a:xfrm>
              <a:off x="0" y="47625"/>
              <a:ext cx="5877494" cy="1698185"/>
            </a:xfrm>
            <a:prstGeom prst="rect">
              <a:avLst/>
            </a:prstGeom>
          </p:spPr>
          <p:txBody>
            <a:bodyPr lIns="0" tIns="0" rIns="0" bIns="0" rtlCol="0" anchor="t">
              <a:spAutoFit/>
            </a:bodyPr>
            <a:lstStyle/>
            <a:p>
              <a:pPr algn="just">
                <a:lnSpc>
                  <a:spcPts val="3704"/>
                </a:lnSpc>
              </a:pPr>
              <a:r>
                <a:rPr lang="en-US" sz="4116" b="1" spc="-172">
                  <a:solidFill>
                    <a:srgbClr val="FC5A31"/>
                  </a:solidFill>
                  <a:latin typeface="Codec Pro Bold"/>
                  <a:ea typeface="Codec Pro Bold"/>
                  <a:cs typeface="Codec Pro Bold"/>
                  <a:sym typeface="Codec Pro Bold"/>
                </a:rPr>
                <a:t>↖                                    ↗</a:t>
              </a:r>
            </a:p>
            <a:p>
              <a:pPr algn="just">
                <a:lnSpc>
                  <a:spcPts val="1728"/>
                </a:lnSpc>
              </a:pPr>
              <a:endParaRPr lang="en-US" sz="4116" b="1" spc="-172">
                <a:solidFill>
                  <a:srgbClr val="FC5A31"/>
                </a:solidFill>
                <a:latin typeface="Codec Pro Bold"/>
                <a:ea typeface="Codec Pro Bold"/>
                <a:cs typeface="Codec Pro Bold"/>
                <a:sym typeface="Codec Pro Bold"/>
              </a:endParaRPr>
            </a:p>
            <a:p>
              <a:pPr algn="just">
                <a:lnSpc>
                  <a:spcPts val="3704"/>
                </a:lnSpc>
              </a:pPr>
              <a:r>
                <a:rPr lang="en-US" sz="4116" b="1" spc="-172">
                  <a:solidFill>
                    <a:srgbClr val="FC5A31"/>
                  </a:solidFill>
                  <a:latin typeface="Codec Pro Bold"/>
                  <a:ea typeface="Codec Pro Bold"/>
                  <a:cs typeface="Codec Pro Bold"/>
                  <a:sym typeface="Codec Pro Bold"/>
                </a:rPr>
                <a:t>↘                                    ↙</a:t>
              </a:r>
            </a:p>
          </p:txBody>
        </p:sp>
        <p:sp>
          <p:nvSpPr>
            <p:cNvPr id="17" name="TextBox 17"/>
            <p:cNvSpPr txBox="1"/>
            <p:nvPr/>
          </p:nvSpPr>
          <p:spPr>
            <a:xfrm>
              <a:off x="529180" y="631605"/>
              <a:ext cx="4678561" cy="48260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ANNC SYMPOSIUM</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Freeform 3"/>
          <p:cNvSpPr/>
          <p:nvPr/>
        </p:nvSpPr>
        <p:spPr>
          <a:xfrm>
            <a:off x="9385550" y="4434272"/>
            <a:ext cx="8262813" cy="7787701"/>
          </a:xfrm>
          <a:custGeom>
            <a:avLst/>
            <a:gdLst/>
            <a:ahLst/>
            <a:cxnLst/>
            <a:rect l="l" t="t" r="r" b="b"/>
            <a:pathLst>
              <a:path w="8262813" h="7787701">
                <a:moveTo>
                  <a:pt x="0" y="0"/>
                </a:moveTo>
                <a:lnTo>
                  <a:pt x="8262813" y="0"/>
                </a:lnTo>
                <a:lnTo>
                  <a:pt x="8262813" y="7787701"/>
                </a:lnTo>
                <a:lnTo>
                  <a:pt x="0" y="77877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1028302" y="1019175"/>
            <a:ext cx="4466853"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78FF87"/>
                </a:solidFill>
                <a:latin typeface="Anantason UltraExpanded Bold"/>
                <a:ea typeface="Anantason UltraExpanded Bold"/>
                <a:cs typeface="Anantason UltraExpanded Bold"/>
                <a:sym typeface="Anantason UltraExpanded Bold"/>
              </a:rPr>
              <a:t>CONTACTS</a:t>
            </a:r>
          </a:p>
        </p:txBody>
      </p:sp>
      <p:sp>
        <p:nvSpPr>
          <p:cNvPr id="5" name="TextBox 5"/>
          <p:cNvSpPr txBox="1"/>
          <p:nvPr/>
        </p:nvSpPr>
        <p:spPr>
          <a:xfrm>
            <a:off x="2416349" y="3946280"/>
            <a:ext cx="4892954" cy="443865"/>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Codec Pro"/>
                <a:ea typeface="Codec Pro"/>
                <a:cs typeface="Codec Pro"/>
                <a:sym typeface="Codec Pro"/>
              </a:rPr>
              <a:t>123-456-7890</a:t>
            </a:r>
          </a:p>
        </p:txBody>
      </p:sp>
      <p:sp>
        <p:nvSpPr>
          <p:cNvPr id="6" name="TextBox 6"/>
          <p:cNvSpPr txBox="1"/>
          <p:nvPr/>
        </p:nvSpPr>
        <p:spPr>
          <a:xfrm>
            <a:off x="2416349" y="5076520"/>
            <a:ext cx="4892954" cy="443865"/>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Codec Pro"/>
                <a:ea typeface="Codec Pro"/>
                <a:cs typeface="Codec Pro"/>
                <a:sym typeface="Codec Pro"/>
              </a:rPr>
              <a:t>hello@annc2023.com</a:t>
            </a:r>
          </a:p>
        </p:txBody>
      </p:sp>
      <p:sp>
        <p:nvSpPr>
          <p:cNvPr id="7" name="TextBox 7"/>
          <p:cNvSpPr txBox="1"/>
          <p:nvPr/>
        </p:nvSpPr>
        <p:spPr>
          <a:xfrm>
            <a:off x="2416349" y="6216393"/>
            <a:ext cx="4892954" cy="443865"/>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Codec Pro"/>
                <a:ea typeface="Codec Pro"/>
                <a:cs typeface="Codec Pro"/>
                <a:sym typeface="Codec Pro"/>
              </a:rPr>
              <a:t>@annc2023</a:t>
            </a:r>
          </a:p>
        </p:txBody>
      </p:sp>
      <p:sp>
        <p:nvSpPr>
          <p:cNvPr id="8" name="TextBox 8"/>
          <p:cNvSpPr txBox="1"/>
          <p:nvPr/>
        </p:nvSpPr>
        <p:spPr>
          <a:xfrm>
            <a:off x="2416349" y="2819143"/>
            <a:ext cx="4993779" cy="443865"/>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Codec Pro"/>
                <a:ea typeface="Codec Pro"/>
                <a:cs typeface="Codec Pro"/>
                <a:sym typeface="Codec Pro"/>
              </a:rPr>
              <a:t>123 Anywhere St., Any City,ST 12345</a:t>
            </a:r>
          </a:p>
        </p:txBody>
      </p:sp>
      <p:sp>
        <p:nvSpPr>
          <p:cNvPr id="9" name="TextBox 9"/>
          <p:cNvSpPr txBox="1"/>
          <p:nvPr/>
        </p:nvSpPr>
        <p:spPr>
          <a:xfrm>
            <a:off x="7309303" y="7112488"/>
            <a:ext cx="816028" cy="2035832"/>
          </a:xfrm>
          <a:prstGeom prst="rect">
            <a:avLst/>
          </a:prstGeom>
        </p:spPr>
        <p:txBody>
          <a:bodyPr lIns="0" tIns="0" rIns="0" bIns="0" rtlCol="0" anchor="t">
            <a:spAutoFit/>
          </a:bodyPr>
          <a:lstStyle/>
          <a:p>
            <a:pPr algn="ctr">
              <a:lnSpc>
                <a:spcPts val="14606"/>
              </a:lnSpc>
              <a:spcBef>
                <a:spcPct val="0"/>
              </a:spcBef>
            </a:pPr>
            <a:r>
              <a:rPr lang="en-US" sz="12171" b="1">
                <a:solidFill>
                  <a:srgbClr val="FFFFFF"/>
                </a:solidFill>
                <a:latin typeface="Codec Pro Bold"/>
                <a:ea typeface="Codec Pro Bold"/>
                <a:cs typeface="Codec Pro Bold"/>
                <a:sym typeface="Codec Pro Bold"/>
              </a:rPr>
              <a:t>↙</a:t>
            </a:r>
          </a:p>
        </p:txBody>
      </p:sp>
      <p:grpSp>
        <p:nvGrpSpPr>
          <p:cNvPr id="10" name="Group 10"/>
          <p:cNvGrpSpPr/>
          <p:nvPr/>
        </p:nvGrpSpPr>
        <p:grpSpPr>
          <a:xfrm>
            <a:off x="1869503" y="7442053"/>
            <a:ext cx="5133451" cy="1211127"/>
            <a:chOff x="0" y="0"/>
            <a:chExt cx="6844601" cy="1614836"/>
          </a:xfrm>
        </p:grpSpPr>
        <p:grpSp>
          <p:nvGrpSpPr>
            <p:cNvPr id="11" name="Group 11"/>
            <p:cNvGrpSpPr/>
            <p:nvPr/>
          </p:nvGrpSpPr>
          <p:grpSpPr>
            <a:xfrm>
              <a:off x="0" y="0"/>
              <a:ext cx="6844601" cy="1614836"/>
              <a:chOff x="0" y="0"/>
              <a:chExt cx="1749395" cy="412732"/>
            </a:xfrm>
          </p:grpSpPr>
          <p:sp>
            <p:nvSpPr>
              <p:cNvPr id="12" name="Freeform 12"/>
              <p:cNvSpPr/>
              <p:nvPr/>
            </p:nvSpPr>
            <p:spPr>
              <a:xfrm>
                <a:off x="0" y="0"/>
                <a:ext cx="1749395" cy="412732"/>
              </a:xfrm>
              <a:custGeom>
                <a:avLst/>
                <a:gdLst/>
                <a:ahLst/>
                <a:cxnLst/>
                <a:rect l="l" t="t" r="r" b="b"/>
                <a:pathLst>
                  <a:path w="1749395" h="412732">
                    <a:moveTo>
                      <a:pt x="1546195" y="0"/>
                    </a:moveTo>
                    <a:cubicBezTo>
                      <a:pt x="1658419" y="0"/>
                      <a:pt x="1749395" y="92393"/>
                      <a:pt x="1749395" y="206366"/>
                    </a:cubicBezTo>
                    <a:cubicBezTo>
                      <a:pt x="1749395" y="320339"/>
                      <a:pt x="1658419" y="412732"/>
                      <a:pt x="1546195" y="412732"/>
                    </a:cubicBezTo>
                    <a:lnTo>
                      <a:pt x="203200" y="412732"/>
                    </a:lnTo>
                    <a:cubicBezTo>
                      <a:pt x="90976" y="412732"/>
                      <a:pt x="0" y="320339"/>
                      <a:pt x="0" y="206366"/>
                    </a:cubicBezTo>
                    <a:cubicBezTo>
                      <a:pt x="0" y="92393"/>
                      <a:pt x="90976" y="0"/>
                      <a:pt x="203200" y="0"/>
                    </a:cubicBezTo>
                    <a:close/>
                  </a:path>
                </a:pathLst>
              </a:custGeom>
              <a:solidFill>
                <a:srgbClr val="000000">
                  <a:alpha val="0"/>
                </a:srgbClr>
              </a:solidFill>
              <a:ln w="95250" cap="sq">
                <a:solidFill>
                  <a:srgbClr val="78FF87"/>
                </a:solidFill>
                <a:prstDash val="solid"/>
                <a:miter/>
              </a:ln>
            </p:spPr>
            <p:txBody>
              <a:bodyPr/>
              <a:lstStyle/>
              <a:p>
                <a:endParaRPr lang="es-ES"/>
              </a:p>
            </p:txBody>
          </p:sp>
          <p:sp>
            <p:nvSpPr>
              <p:cNvPr id="13" name="TextBox 13"/>
              <p:cNvSpPr txBox="1"/>
              <p:nvPr/>
            </p:nvSpPr>
            <p:spPr>
              <a:xfrm>
                <a:off x="0" y="-47625"/>
                <a:ext cx="1749395" cy="460357"/>
              </a:xfrm>
              <a:prstGeom prst="rect">
                <a:avLst/>
              </a:prstGeom>
            </p:spPr>
            <p:txBody>
              <a:bodyPr lIns="94991" tIns="94991" rIns="94991" bIns="94991" rtlCol="0" anchor="ctr"/>
              <a:lstStyle/>
              <a:p>
                <a:pPr algn="ctr">
                  <a:lnSpc>
                    <a:spcPts val="3360"/>
                  </a:lnSpc>
                </a:pPr>
                <a:endParaRPr/>
              </a:p>
            </p:txBody>
          </p:sp>
        </p:grpSp>
        <p:sp>
          <p:nvSpPr>
            <p:cNvPr id="14" name="TextBox 14"/>
            <p:cNvSpPr txBox="1"/>
            <p:nvPr/>
          </p:nvSpPr>
          <p:spPr>
            <a:xfrm>
              <a:off x="861709" y="373539"/>
              <a:ext cx="5121183" cy="877283"/>
            </a:xfrm>
            <a:prstGeom prst="rect">
              <a:avLst/>
            </a:prstGeom>
          </p:spPr>
          <p:txBody>
            <a:bodyPr lIns="0" tIns="0" rIns="0" bIns="0" rtlCol="0" anchor="t">
              <a:spAutoFit/>
            </a:bodyPr>
            <a:lstStyle/>
            <a:p>
              <a:pPr algn="ctr">
                <a:lnSpc>
                  <a:spcPts val="4890"/>
                </a:lnSpc>
              </a:pPr>
              <a:r>
                <a:rPr lang="en-US" sz="4075" b="1">
                  <a:solidFill>
                    <a:srgbClr val="FFFFFF"/>
                  </a:solidFill>
                  <a:latin typeface="Codec Pro Bold"/>
                  <a:ea typeface="Codec Pro Bold"/>
                  <a:cs typeface="Codec Pro Bold"/>
                  <a:sym typeface="Codec Pro Bold"/>
                </a:rPr>
                <a:t>ANNC2023.DEV</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0393573"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78FF87"/>
                </a:solidFill>
                <a:latin typeface="Anantason UltraExpanded Bold"/>
                <a:ea typeface="Anantason UltraExpanded Bold"/>
                <a:cs typeface="Anantason UltraExpanded Bold"/>
                <a:sym typeface="Anantason UltraExpanded Bold"/>
              </a:rPr>
              <a:t>CREDITS</a:t>
            </a:r>
          </a:p>
        </p:txBody>
      </p:sp>
      <p:sp>
        <p:nvSpPr>
          <p:cNvPr id="3" name="TextBox 3"/>
          <p:cNvSpPr txBox="1"/>
          <p:nvPr/>
        </p:nvSpPr>
        <p:spPr>
          <a:xfrm>
            <a:off x="1028700" y="5527344"/>
            <a:ext cx="8295102" cy="862965"/>
          </a:xfrm>
          <a:prstGeom prst="rect">
            <a:avLst/>
          </a:prstGeom>
        </p:spPr>
        <p:txBody>
          <a:bodyPr lIns="0" tIns="0" rIns="0" bIns="0" rtlCol="0" anchor="t">
            <a:spAutoFit/>
          </a:bodyPr>
          <a:lstStyle/>
          <a:p>
            <a:pPr marL="518160" lvl="1" indent="-259080" algn="l">
              <a:lnSpc>
                <a:spcPts val="3359"/>
              </a:lnSpc>
              <a:buAutoNum type="arabicPeriod"/>
            </a:pPr>
            <a:r>
              <a:rPr lang="en-US" sz="2400">
                <a:solidFill>
                  <a:srgbClr val="FFFFFF"/>
                </a:solidFill>
                <a:latin typeface="Codec Pro"/>
                <a:ea typeface="Codec Pro"/>
                <a:cs typeface="Codec Pro"/>
                <a:sym typeface="Codec Pro"/>
              </a:rPr>
              <a:t>SlidesCarnival for the presentation template</a:t>
            </a:r>
          </a:p>
          <a:p>
            <a:pPr marL="518160" lvl="1" indent="-259080" algn="l">
              <a:lnSpc>
                <a:spcPts val="3359"/>
              </a:lnSpc>
              <a:buAutoNum type="arabicPeriod"/>
            </a:pPr>
            <a:r>
              <a:rPr lang="en-US" sz="2400">
                <a:solidFill>
                  <a:srgbClr val="FFFFFF"/>
                </a:solidFill>
                <a:latin typeface="Codec Pro"/>
                <a:ea typeface="Codec Pro"/>
                <a:cs typeface="Codec Pro"/>
                <a:sym typeface="Codec Pro"/>
              </a:rPr>
              <a:t>Pexels for the photos</a:t>
            </a:r>
          </a:p>
        </p:txBody>
      </p:sp>
      <p:sp>
        <p:nvSpPr>
          <p:cNvPr id="4" name="TextBox 4"/>
          <p:cNvSpPr txBox="1"/>
          <p:nvPr/>
        </p:nvSpPr>
        <p:spPr>
          <a:xfrm>
            <a:off x="1028700" y="2805761"/>
            <a:ext cx="7852626" cy="1539875"/>
          </a:xfrm>
          <a:prstGeom prst="rect">
            <a:avLst/>
          </a:prstGeom>
        </p:spPr>
        <p:txBody>
          <a:bodyPr lIns="0" tIns="0" rIns="0" bIns="0" rtlCol="0" anchor="t">
            <a:spAutoFit/>
          </a:bodyPr>
          <a:lstStyle/>
          <a:p>
            <a:pPr marL="0" lvl="0" indent="0" algn="l">
              <a:lnSpc>
                <a:spcPts val="3999"/>
              </a:lnSpc>
            </a:pPr>
            <a:r>
              <a:rPr lang="en-US" sz="3999" b="1" u="none" strike="noStrike">
                <a:solidFill>
                  <a:srgbClr val="78FF87"/>
                </a:solidFill>
                <a:latin typeface="Anantason UltraExpanded Bold"/>
                <a:ea typeface="Anantason UltraExpanded Bold"/>
                <a:cs typeface="Anantason UltraExpanded Bold"/>
                <a:sym typeface="Anantason UltraExpanded Bold"/>
              </a:rPr>
              <a:t>This presentation template is free for everyone to use thanks to the following:</a:t>
            </a:r>
          </a:p>
        </p:txBody>
      </p:sp>
      <p:sp>
        <p:nvSpPr>
          <p:cNvPr id="5" name="Freeform 5"/>
          <p:cNvSpPr/>
          <p:nvPr/>
        </p:nvSpPr>
        <p:spPr>
          <a:xfrm>
            <a:off x="8350146" y="2723315"/>
            <a:ext cx="13306015" cy="5740487"/>
          </a:xfrm>
          <a:custGeom>
            <a:avLst/>
            <a:gdLst/>
            <a:ahLst/>
            <a:cxnLst/>
            <a:rect l="l" t="t" r="r" b="b"/>
            <a:pathLst>
              <a:path w="13306015" h="5740487">
                <a:moveTo>
                  <a:pt x="0" y="0"/>
                </a:moveTo>
                <a:lnTo>
                  <a:pt x="13306015" y="0"/>
                </a:lnTo>
                <a:lnTo>
                  <a:pt x="13306015" y="5740487"/>
                </a:lnTo>
                <a:lnTo>
                  <a:pt x="0" y="5740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6" name="Freeform 6"/>
          <p:cNvSpPr/>
          <p:nvPr/>
        </p:nvSpPr>
        <p:spPr>
          <a:xfrm>
            <a:off x="7423128" y="1580441"/>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4"/>
            <a:stretch>
              <a:fillRect/>
            </a:stretch>
          </a:blipFill>
          <a:ln cap="sq">
            <a:noFill/>
            <a:prstDash val="solid"/>
            <a:miter/>
          </a:ln>
        </p:spPr>
        <p:txBody>
          <a:bodyPr/>
          <a:lstStyle/>
          <a:p>
            <a:endParaRPr lang="es-ES"/>
          </a:p>
        </p:txBody>
      </p:sp>
      <p:sp>
        <p:nvSpPr>
          <p:cNvPr id="7" name="TextBox 7"/>
          <p:cNvSpPr txBox="1"/>
          <p:nvPr/>
        </p:nvSpPr>
        <p:spPr>
          <a:xfrm>
            <a:off x="1028700" y="7552966"/>
            <a:ext cx="16230600" cy="1705334"/>
          </a:xfrm>
          <a:prstGeom prst="rect">
            <a:avLst/>
          </a:prstGeom>
        </p:spPr>
        <p:txBody>
          <a:bodyPr lIns="0" tIns="0" rIns="0" bIns="0" rtlCol="0" anchor="t">
            <a:spAutoFit/>
          </a:bodyPr>
          <a:lstStyle/>
          <a:p>
            <a:pPr marL="0" lvl="0" indent="0" algn="l">
              <a:lnSpc>
                <a:spcPts val="13724"/>
              </a:lnSpc>
              <a:spcBef>
                <a:spcPct val="0"/>
              </a:spcBef>
            </a:pPr>
            <a:r>
              <a:rPr lang="en-US" sz="10557" b="1" u="none" strike="noStrike">
                <a:solidFill>
                  <a:srgbClr val="FFFFFF"/>
                </a:solidFill>
                <a:latin typeface="Anantason UltraExpanded Bold"/>
                <a:ea typeface="Anantason UltraExpanded Bold"/>
                <a:cs typeface="Anantason UltraExpanded Bold"/>
                <a:sym typeface="Anantason UltraExpanded Bold"/>
              </a:rPr>
              <a:t>HAPPY DESIGNING!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0393573"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78FF87"/>
                </a:solidFill>
                <a:latin typeface="Anantason UltraExpanded Bold"/>
                <a:ea typeface="Anantason UltraExpanded Bold"/>
                <a:cs typeface="Anantason UltraExpanded Bold"/>
                <a:sym typeface="Anantason UltraExpanded Bold"/>
              </a:rPr>
              <a:t>CREDITS</a:t>
            </a:r>
          </a:p>
        </p:txBody>
      </p:sp>
      <p:sp>
        <p:nvSpPr>
          <p:cNvPr id="3" name="Freeform 3"/>
          <p:cNvSpPr/>
          <p:nvPr/>
        </p:nvSpPr>
        <p:spPr>
          <a:xfrm>
            <a:off x="5324763" y="-275805"/>
            <a:ext cx="18003772" cy="15355717"/>
          </a:xfrm>
          <a:custGeom>
            <a:avLst/>
            <a:gdLst/>
            <a:ahLst/>
            <a:cxnLst/>
            <a:rect l="l" t="t" r="r" b="b"/>
            <a:pathLst>
              <a:path w="18003772" h="15355717">
                <a:moveTo>
                  <a:pt x="0" y="0"/>
                </a:moveTo>
                <a:lnTo>
                  <a:pt x="18003772" y="0"/>
                </a:lnTo>
                <a:lnTo>
                  <a:pt x="18003772" y="15355717"/>
                </a:lnTo>
                <a:lnTo>
                  <a:pt x="0" y="15355717"/>
                </a:lnTo>
                <a:lnTo>
                  <a:pt x="0" y="0"/>
                </a:lnTo>
                <a:close/>
              </a:path>
            </a:pathLst>
          </a:custGeom>
          <a:blipFill>
            <a:blip r:embed="rId2"/>
            <a:stretch>
              <a:fillRect/>
            </a:stretch>
          </a:blipFill>
          <a:ln cap="sq">
            <a:noFill/>
            <a:prstDash val="solid"/>
            <a:miter/>
          </a:ln>
        </p:spPr>
        <p:txBody>
          <a:bodyPr/>
          <a:lstStyle/>
          <a:p>
            <a:endParaRPr lang="es-ES"/>
          </a:p>
        </p:txBody>
      </p:sp>
      <p:sp>
        <p:nvSpPr>
          <p:cNvPr id="4" name="TextBox 4"/>
          <p:cNvSpPr txBox="1"/>
          <p:nvPr/>
        </p:nvSpPr>
        <p:spPr>
          <a:xfrm>
            <a:off x="1028700" y="8850851"/>
            <a:ext cx="6375972" cy="668850"/>
          </a:xfrm>
          <a:prstGeom prst="rect">
            <a:avLst/>
          </a:prstGeom>
        </p:spPr>
        <p:txBody>
          <a:bodyPr lIns="0" tIns="0" rIns="0" bIns="0" rtlCol="0" anchor="t">
            <a:spAutoFit/>
          </a:bodyPr>
          <a:lstStyle/>
          <a:p>
            <a:pPr marL="0" lvl="0" indent="0" algn="l">
              <a:lnSpc>
                <a:spcPts val="5405"/>
              </a:lnSpc>
              <a:spcBef>
                <a:spcPct val="0"/>
              </a:spcBef>
            </a:pPr>
            <a:r>
              <a:rPr lang="en-US" sz="4158" b="1" u="none" strike="noStrike">
                <a:solidFill>
                  <a:srgbClr val="FFFFFF"/>
                </a:solidFill>
                <a:latin typeface="Anantason UltraExpanded Bold"/>
                <a:ea typeface="Anantason UltraExpanded Bold"/>
                <a:cs typeface="Anantason UltraExpanded Bold"/>
                <a:sym typeface="Anantason UltraExpanded Bold"/>
              </a:rPr>
              <a:t>HAPPY DESIGNING! </a:t>
            </a:r>
          </a:p>
        </p:txBody>
      </p:sp>
      <p:sp>
        <p:nvSpPr>
          <p:cNvPr id="5" name="Freeform 5"/>
          <p:cNvSpPr/>
          <p:nvPr/>
        </p:nvSpPr>
        <p:spPr>
          <a:xfrm>
            <a:off x="11246221" y="795823"/>
            <a:ext cx="467934" cy="467934"/>
          </a:xfrm>
          <a:custGeom>
            <a:avLst/>
            <a:gdLst/>
            <a:ahLst/>
            <a:cxnLst/>
            <a:rect l="l" t="t" r="r" b="b"/>
            <a:pathLst>
              <a:path w="467934" h="467934">
                <a:moveTo>
                  <a:pt x="0" y="0"/>
                </a:moveTo>
                <a:lnTo>
                  <a:pt x="467934" y="0"/>
                </a:lnTo>
                <a:lnTo>
                  <a:pt x="467934" y="467933"/>
                </a:lnTo>
                <a:lnTo>
                  <a:pt x="0" y="467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6" name="Freeform 6"/>
          <p:cNvSpPr/>
          <p:nvPr/>
        </p:nvSpPr>
        <p:spPr>
          <a:xfrm>
            <a:off x="12648789" y="804008"/>
            <a:ext cx="459748" cy="459748"/>
          </a:xfrm>
          <a:custGeom>
            <a:avLst/>
            <a:gdLst/>
            <a:ahLst/>
            <a:cxnLst/>
            <a:rect l="l" t="t" r="r" b="b"/>
            <a:pathLst>
              <a:path w="459748" h="459748">
                <a:moveTo>
                  <a:pt x="0" y="0"/>
                </a:moveTo>
                <a:lnTo>
                  <a:pt x="459748" y="0"/>
                </a:lnTo>
                <a:lnTo>
                  <a:pt x="459748" y="459748"/>
                </a:lnTo>
                <a:lnTo>
                  <a:pt x="0" y="4597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7" name="Freeform 7"/>
          <p:cNvSpPr/>
          <p:nvPr/>
        </p:nvSpPr>
        <p:spPr>
          <a:xfrm>
            <a:off x="14014750" y="795823"/>
            <a:ext cx="467934" cy="467934"/>
          </a:xfrm>
          <a:custGeom>
            <a:avLst/>
            <a:gdLst/>
            <a:ahLst/>
            <a:cxnLst/>
            <a:rect l="l" t="t" r="r" b="b"/>
            <a:pathLst>
              <a:path w="467934" h="467934">
                <a:moveTo>
                  <a:pt x="0" y="0"/>
                </a:moveTo>
                <a:lnTo>
                  <a:pt x="467934" y="0"/>
                </a:lnTo>
                <a:lnTo>
                  <a:pt x="467934" y="467933"/>
                </a:lnTo>
                <a:lnTo>
                  <a:pt x="0" y="4679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8" name="Freeform 8"/>
          <p:cNvSpPr/>
          <p:nvPr/>
        </p:nvSpPr>
        <p:spPr>
          <a:xfrm>
            <a:off x="15385902" y="804008"/>
            <a:ext cx="487267" cy="487267"/>
          </a:xfrm>
          <a:custGeom>
            <a:avLst/>
            <a:gdLst/>
            <a:ahLst/>
            <a:cxnLst/>
            <a:rect l="l" t="t" r="r" b="b"/>
            <a:pathLst>
              <a:path w="487267" h="487267">
                <a:moveTo>
                  <a:pt x="0" y="0"/>
                </a:moveTo>
                <a:lnTo>
                  <a:pt x="487267" y="0"/>
                </a:lnTo>
                <a:lnTo>
                  <a:pt x="487267" y="487267"/>
                </a:lnTo>
                <a:lnTo>
                  <a:pt x="0" y="4872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9" name="Freeform 9"/>
          <p:cNvSpPr/>
          <p:nvPr/>
        </p:nvSpPr>
        <p:spPr>
          <a:xfrm>
            <a:off x="16763537" y="782063"/>
            <a:ext cx="495453" cy="495453"/>
          </a:xfrm>
          <a:custGeom>
            <a:avLst/>
            <a:gdLst/>
            <a:ahLst/>
            <a:cxnLst/>
            <a:rect l="l" t="t" r="r" b="b"/>
            <a:pathLst>
              <a:path w="495453" h="495453">
                <a:moveTo>
                  <a:pt x="0" y="0"/>
                </a:moveTo>
                <a:lnTo>
                  <a:pt x="495453" y="0"/>
                </a:lnTo>
                <a:lnTo>
                  <a:pt x="495453" y="495453"/>
                </a:lnTo>
                <a:lnTo>
                  <a:pt x="0" y="495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ES"/>
          </a:p>
        </p:txBody>
      </p:sp>
      <p:sp>
        <p:nvSpPr>
          <p:cNvPr id="10" name="Freeform 10"/>
          <p:cNvSpPr/>
          <p:nvPr/>
        </p:nvSpPr>
        <p:spPr>
          <a:xfrm>
            <a:off x="12624057" y="2144997"/>
            <a:ext cx="509212" cy="509212"/>
          </a:xfrm>
          <a:custGeom>
            <a:avLst/>
            <a:gdLst/>
            <a:ahLst/>
            <a:cxnLst/>
            <a:rect l="l" t="t" r="r" b="b"/>
            <a:pathLst>
              <a:path w="509212" h="509212">
                <a:moveTo>
                  <a:pt x="0" y="0"/>
                </a:moveTo>
                <a:lnTo>
                  <a:pt x="509212" y="0"/>
                </a:lnTo>
                <a:lnTo>
                  <a:pt x="509212" y="509212"/>
                </a:lnTo>
                <a:lnTo>
                  <a:pt x="0" y="5092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ES"/>
          </a:p>
        </p:txBody>
      </p:sp>
      <p:sp>
        <p:nvSpPr>
          <p:cNvPr id="11" name="Freeform 11"/>
          <p:cNvSpPr/>
          <p:nvPr/>
        </p:nvSpPr>
        <p:spPr>
          <a:xfrm>
            <a:off x="13994111" y="2144997"/>
            <a:ext cx="509212" cy="509212"/>
          </a:xfrm>
          <a:custGeom>
            <a:avLst/>
            <a:gdLst/>
            <a:ahLst/>
            <a:cxnLst/>
            <a:rect l="l" t="t" r="r" b="b"/>
            <a:pathLst>
              <a:path w="509212" h="509212">
                <a:moveTo>
                  <a:pt x="0" y="0"/>
                </a:moveTo>
                <a:lnTo>
                  <a:pt x="509212" y="0"/>
                </a:lnTo>
                <a:lnTo>
                  <a:pt x="509212" y="509212"/>
                </a:lnTo>
                <a:lnTo>
                  <a:pt x="0" y="50921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ES"/>
          </a:p>
        </p:txBody>
      </p:sp>
      <p:sp>
        <p:nvSpPr>
          <p:cNvPr id="12" name="Freeform 12"/>
          <p:cNvSpPr/>
          <p:nvPr/>
        </p:nvSpPr>
        <p:spPr>
          <a:xfrm>
            <a:off x="15381809" y="2158757"/>
            <a:ext cx="495453" cy="495453"/>
          </a:xfrm>
          <a:custGeom>
            <a:avLst/>
            <a:gdLst/>
            <a:ahLst/>
            <a:cxnLst/>
            <a:rect l="l" t="t" r="r" b="b"/>
            <a:pathLst>
              <a:path w="495453" h="495453">
                <a:moveTo>
                  <a:pt x="0" y="0"/>
                </a:moveTo>
                <a:lnTo>
                  <a:pt x="495453" y="0"/>
                </a:lnTo>
                <a:lnTo>
                  <a:pt x="495453" y="495452"/>
                </a:lnTo>
                <a:lnTo>
                  <a:pt x="0" y="4954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ES"/>
          </a:p>
        </p:txBody>
      </p:sp>
      <p:sp>
        <p:nvSpPr>
          <p:cNvPr id="13" name="Freeform 13"/>
          <p:cNvSpPr/>
          <p:nvPr/>
        </p:nvSpPr>
        <p:spPr>
          <a:xfrm>
            <a:off x="14000991" y="6266872"/>
            <a:ext cx="495453" cy="495453"/>
          </a:xfrm>
          <a:custGeom>
            <a:avLst/>
            <a:gdLst/>
            <a:ahLst/>
            <a:cxnLst/>
            <a:rect l="l" t="t" r="r" b="b"/>
            <a:pathLst>
              <a:path w="495453" h="495453">
                <a:moveTo>
                  <a:pt x="0" y="0"/>
                </a:moveTo>
                <a:lnTo>
                  <a:pt x="495452" y="0"/>
                </a:lnTo>
                <a:lnTo>
                  <a:pt x="495452" y="495452"/>
                </a:lnTo>
                <a:lnTo>
                  <a:pt x="0" y="4954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s-ES"/>
          </a:p>
        </p:txBody>
      </p:sp>
      <p:sp>
        <p:nvSpPr>
          <p:cNvPr id="14" name="Freeform 14"/>
          <p:cNvSpPr/>
          <p:nvPr/>
        </p:nvSpPr>
        <p:spPr>
          <a:xfrm>
            <a:off x="11232462" y="3518399"/>
            <a:ext cx="495453" cy="495453"/>
          </a:xfrm>
          <a:custGeom>
            <a:avLst/>
            <a:gdLst/>
            <a:ahLst/>
            <a:cxnLst/>
            <a:rect l="l" t="t" r="r" b="b"/>
            <a:pathLst>
              <a:path w="495453" h="495453">
                <a:moveTo>
                  <a:pt x="0" y="0"/>
                </a:moveTo>
                <a:lnTo>
                  <a:pt x="495452" y="0"/>
                </a:lnTo>
                <a:lnTo>
                  <a:pt x="495452" y="495452"/>
                </a:lnTo>
                <a:lnTo>
                  <a:pt x="0" y="4954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s-ES"/>
          </a:p>
        </p:txBody>
      </p:sp>
      <p:sp>
        <p:nvSpPr>
          <p:cNvPr id="15" name="Freeform 15"/>
          <p:cNvSpPr/>
          <p:nvPr/>
        </p:nvSpPr>
        <p:spPr>
          <a:xfrm>
            <a:off x="16763537" y="2158757"/>
            <a:ext cx="495453" cy="495453"/>
          </a:xfrm>
          <a:custGeom>
            <a:avLst/>
            <a:gdLst/>
            <a:ahLst/>
            <a:cxnLst/>
            <a:rect l="l" t="t" r="r" b="b"/>
            <a:pathLst>
              <a:path w="495453" h="495453">
                <a:moveTo>
                  <a:pt x="0" y="0"/>
                </a:moveTo>
                <a:lnTo>
                  <a:pt x="495453" y="0"/>
                </a:lnTo>
                <a:lnTo>
                  <a:pt x="495453" y="495452"/>
                </a:lnTo>
                <a:lnTo>
                  <a:pt x="0" y="49545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s-ES"/>
          </a:p>
        </p:txBody>
      </p:sp>
      <p:sp>
        <p:nvSpPr>
          <p:cNvPr id="16" name="Freeform 16"/>
          <p:cNvSpPr/>
          <p:nvPr/>
        </p:nvSpPr>
        <p:spPr>
          <a:xfrm>
            <a:off x="14000991" y="3518399"/>
            <a:ext cx="495453" cy="495453"/>
          </a:xfrm>
          <a:custGeom>
            <a:avLst/>
            <a:gdLst/>
            <a:ahLst/>
            <a:cxnLst/>
            <a:rect l="l" t="t" r="r" b="b"/>
            <a:pathLst>
              <a:path w="495453" h="495453">
                <a:moveTo>
                  <a:pt x="0" y="0"/>
                </a:moveTo>
                <a:lnTo>
                  <a:pt x="495452" y="0"/>
                </a:lnTo>
                <a:lnTo>
                  <a:pt x="495452" y="495452"/>
                </a:lnTo>
                <a:lnTo>
                  <a:pt x="0" y="49545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s-ES"/>
          </a:p>
        </p:txBody>
      </p:sp>
      <p:sp>
        <p:nvSpPr>
          <p:cNvPr id="17" name="Freeform 17"/>
          <p:cNvSpPr/>
          <p:nvPr/>
        </p:nvSpPr>
        <p:spPr>
          <a:xfrm>
            <a:off x="15381809" y="3526682"/>
            <a:ext cx="495453" cy="495453"/>
          </a:xfrm>
          <a:custGeom>
            <a:avLst/>
            <a:gdLst/>
            <a:ahLst/>
            <a:cxnLst/>
            <a:rect l="l" t="t" r="r" b="b"/>
            <a:pathLst>
              <a:path w="495453" h="495453">
                <a:moveTo>
                  <a:pt x="0" y="0"/>
                </a:moveTo>
                <a:lnTo>
                  <a:pt x="495453" y="0"/>
                </a:lnTo>
                <a:lnTo>
                  <a:pt x="495453" y="495452"/>
                </a:lnTo>
                <a:lnTo>
                  <a:pt x="0" y="495452"/>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s-ES"/>
          </a:p>
        </p:txBody>
      </p:sp>
      <p:sp>
        <p:nvSpPr>
          <p:cNvPr id="18" name="Freeform 18"/>
          <p:cNvSpPr/>
          <p:nvPr/>
        </p:nvSpPr>
        <p:spPr>
          <a:xfrm>
            <a:off x="11232462" y="4892635"/>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s-ES"/>
          </a:p>
        </p:txBody>
      </p:sp>
      <p:sp>
        <p:nvSpPr>
          <p:cNvPr id="19" name="Freeform 19"/>
          <p:cNvSpPr/>
          <p:nvPr/>
        </p:nvSpPr>
        <p:spPr>
          <a:xfrm>
            <a:off x="12630937" y="4892635"/>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s-ES"/>
          </a:p>
        </p:txBody>
      </p:sp>
      <p:sp>
        <p:nvSpPr>
          <p:cNvPr id="20" name="Freeform 20"/>
          <p:cNvSpPr/>
          <p:nvPr/>
        </p:nvSpPr>
        <p:spPr>
          <a:xfrm>
            <a:off x="15381188" y="4892014"/>
            <a:ext cx="496695" cy="496695"/>
          </a:xfrm>
          <a:custGeom>
            <a:avLst/>
            <a:gdLst/>
            <a:ahLst/>
            <a:cxnLst/>
            <a:rect l="l" t="t" r="r" b="b"/>
            <a:pathLst>
              <a:path w="496695" h="496695">
                <a:moveTo>
                  <a:pt x="0" y="0"/>
                </a:moveTo>
                <a:lnTo>
                  <a:pt x="496695" y="0"/>
                </a:lnTo>
                <a:lnTo>
                  <a:pt x="496695" y="496695"/>
                </a:lnTo>
                <a:lnTo>
                  <a:pt x="0" y="496695"/>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es-ES"/>
          </a:p>
        </p:txBody>
      </p:sp>
      <p:sp>
        <p:nvSpPr>
          <p:cNvPr id="21" name="Freeform 21"/>
          <p:cNvSpPr/>
          <p:nvPr/>
        </p:nvSpPr>
        <p:spPr>
          <a:xfrm>
            <a:off x="16763537" y="4892635"/>
            <a:ext cx="495453" cy="495453"/>
          </a:xfrm>
          <a:custGeom>
            <a:avLst/>
            <a:gdLst/>
            <a:ahLst/>
            <a:cxnLst/>
            <a:rect l="l" t="t" r="r" b="b"/>
            <a:pathLst>
              <a:path w="495453" h="495453">
                <a:moveTo>
                  <a:pt x="0" y="0"/>
                </a:moveTo>
                <a:lnTo>
                  <a:pt x="495453" y="0"/>
                </a:lnTo>
                <a:lnTo>
                  <a:pt x="495453" y="495453"/>
                </a:lnTo>
                <a:lnTo>
                  <a:pt x="0" y="495453"/>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es-ES"/>
          </a:p>
        </p:txBody>
      </p:sp>
      <p:sp>
        <p:nvSpPr>
          <p:cNvPr id="22" name="Freeform 22"/>
          <p:cNvSpPr/>
          <p:nvPr/>
        </p:nvSpPr>
        <p:spPr>
          <a:xfrm>
            <a:off x="11231841" y="6266561"/>
            <a:ext cx="496074" cy="496074"/>
          </a:xfrm>
          <a:custGeom>
            <a:avLst/>
            <a:gdLst/>
            <a:ahLst/>
            <a:cxnLst/>
            <a:rect l="l" t="t" r="r" b="b"/>
            <a:pathLst>
              <a:path w="496074" h="496074">
                <a:moveTo>
                  <a:pt x="0" y="0"/>
                </a:moveTo>
                <a:lnTo>
                  <a:pt x="496073" y="0"/>
                </a:lnTo>
                <a:lnTo>
                  <a:pt x="496073" y="496074"/>
                </a:lnTo>
                <a:lnTo>
                  <a:pt x="0" y="4960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23" name="Freeform 23"/>
          <p:cNvSpPr/>
          <p:nvPr/>
        </p:nvSpPr>
        <p:spPr>
          <a:xfrm>
            <a:off x="12630626" y="9004578"/>
            <a:ext cx="496074" cy="496074"/>
          </a:xfrm>
          <a:custGeom>
            <a:avLst/>
            <a:gdLst/>
            <a:ahLst/>
            <a:cxnLst/>
            <a:rect l="l" t="t" r="r" b="b"/>
            <a:pathLst>
              <a:path w="496074" h="496074">
                <a:moveTo>
                  <a:pt x="0" y="0"/>
                </a:moveTo>
                <a:lnTo>
                  <a:pt x="496074" y="0"/>
                </a:lnTo>
                <a:lnTo>
                  <a:pt x="496074" y="496074"/>
                </a:lnTo>
                <a:lnTo>
                  <a:pt x="0" y="496074"/>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s-ES"/>
          </a:p>
        </p:txBody>
      </p:sp>
      <p:sp>
        <p:nvSpPr>
          <p:cNvPr id="24" name="Freeform 24"/>
          <p:cNvSpPr/>
          <p:nvPr/>
        </p:nvSpPr>
        <p:spPr>
          <a:xfrm>
            <a:off x="14000680" y="9015034"/>
            <a:ext cx="496074" cy="496074"/>
          </a:xfrm>
          <a:custGeom>
            <a:avLst/>
            <a:gdLst/>
            <a:ahLst/>
            <a:cxnLst/>
            <a:rect l="l" t="t" r="r" b="b"/>
            <a:pathLst>
              <a:path w="496074" h="496074">
                <a:moveTo>
                  <a:pt x="0" y="0"/>
                </a:moveTo>
                <a:lnTo>
                  <a:pt x="496074" y="0"/>
                </a:lnTo>
                <a:lnTo>
                  <a:pt x="496074" y="496074"/>
                </a:lnTo>
                <a:lnTo>
                  <a:pt x="0" y="496074"/>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txBody>
          <a:bodyPr/>
          <a:lstStyle/>
          <a:p>
            <a:endParaRPr lang="es-ES"/>
          </a:p>
        </p:txBody>
      </p:sp>
      <p:sp>
        <p:nvSpPr>
          <p:cNvPr id="25" name="Freeform 25"/>
          <p:cNvSpPr/>
          <p:nvPr/>
        </p:nvSpPr>
        <p:spPr>
          <a:xfrm>
            <a:off x="15381499" y="9015034"/>
            <a:ext cx="496074" cy="496074"/>
          </a:xfrm>
          <a:custGeom>
            <a:avLst/>
            <a:gdLst/>
            <a:ahLst/>
            <a:cxnLst/>
            <a:rect l="l" t="t" r="r" b="b"/>
            <a:pathLst>
              <a:path w="496074" h="496074">
                <a:moveTo>
                  <a:pt x="0" y="0"/>
                </a:moveTo>
                <a:lnTo>
                  <a:pt x="496073" y="0"/>
                </a:lnTo>
                <a:lnTo>
                  <a:pt x="496073" y="496074"/>
                </a:lnTo>
                <a:lnTo>
                  <a:pt x="0" y="496074"/>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txBody>
          <a:bodyPr/>
          <a:lstStyle/>
          <a:p>
            <a:endParaRPr lang="es-ES"/>
          </a:p>
        </p:txBody>
      </p:sp>
      <p:sp>
        <p:nvSpPr>
          <p:cNvPr id="26" name="Freeform 26"/>
          <p:cNvSpPr/>
          <p:nvPr/>
        </p:nvSpPr>
        <p:spPr>
          <a:xfrm>
            <a:off x="15381499" y="6275155"/>
            <a:ext cx="496074" cy="496074"/>
          </a:xfrm>
          <a:custGeom>
            <a:avLst/>
            <a:gdLst/>
            <a:ahLst/>
            <a:cxnLst/>
            <a:rect l="l" t="t" r="r" b="b"/>
            <a:pathLst>
              <a:path w="496074" h="496074">
                <a:moveTo>
                  <a:pt x="0" y="0"/>
                </a:moveTo>
                <a:lnTo>
                  <a:pt x="496073" y="0"/>
                </a:lnTo>
                <a:lnTo>
                  <a:pt x="496073" y="496073"/>
                </a:lnTo>
                <a:lnTo>
                  <a:pt x="0" y="496073"/>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txBody>
          <a:bodyPr/>
          <a:lstStyle/>
          <a:p>
            <a:endParaRPr lang="es-ES"/>
          </a:p>
        </p:txBody>
      </p:sp>
      <p:sp>
        <p:nvSpPr>
          <p:cNvPr id="27" name="Freeform 27"/>
          <p:cNvSpPr/>
          <p:nvPr/>
        </p:nvSpPr>
        <p:spPr>
          <a:xfrm>
            <a:off x="16763226" y="9023628"/>
            <a:ext cx="496074" cy="496074"/>
          </a:xfrm>
          <a:custGeom>
            <a:avLst/>
            <a:gdLst/>
            <a:ahLst/>
            <a:cxnLst/>
            <a:rect l="l" t="t" r="r" b="b"/>
            <a:pathLst>
              <a:path w="496074" h="496074">
                <a:moveTo>
                  <a:pt x="0" y="0"/>
                </a:moveTo>
                <a:lnTo>
                  <a:pt x="496074" y="0"/>
                </a:lnTo>
                <a:lnTo>
                  <a:pt x="496074" y="496074"/>
                </a:lnTo>
                <a:lnTo>
                  <a:pt x="0" y="496074"/>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txBody>
          <a:bodyPr/>
          <a:lstStyle/>
          <a:p>
            <a:endParaRPr lang="es-ES"/>
          </a:p>
        </p:txBody>
      </p:sp>
      <p:sp>
        <p:nvSpPr>
          <p:cNvPr id="28" name="Freeform 28"/>
          <p:cNvSpPr/>
          <p:nvPr/>
        </p:nvSpPr>
        <p:spPr>
          <a:xfrm>
            <a:off x="11218081" y="9023628"/>
            <a:ext cx="496074" cy="496074"/>
          </a:xfrm>
          <a:custGeom>
            <a:avLst/>
            <a:gdLst/>
            <a:ahLst/>
            <a:cxnLst/>
            <a:rect l="l" t="t" r="r" b="b"/>
            <a:pathLst>
              <a:path w="496074" h="496074">
                <a:moveTo>
                  <a:pt x="0" y="0"/>
                </a:moveTo>
                <a:lnTo>
                  <a:pt x="496074" y="0"/>
                </a:lnTo>
                <a:lnTo>
                  <a:pt x="496074" y="496074"/>
                </a:lnTo>
                <a:lnTo>
                  <a:pt x="0" y="496074"/>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txBody>
          <a:bodyPr/>
          <a:lstStyle/>
          <a:p>
            <a:endParaRPr lang="es-ES"/>
          </a:p>
        </p:txBody>
      </p:sp>
      <p:sp>
        <p:nvSpPr>
          <p:cNvPr id="29" name="Freeform 29"/>
          <p:cNvSpPr/>
          <p:nvPr/>
        </p:nvSpPr>
        <p:spPr>
          <a:xfrm>
            <a:off x="12630937" y="3518399"/>
            <a:ext cx="495453" cy="495453"/>
          </a:xfrm>
          <a:custGeom>
            <a:avLst/>
            <a:gdLst/>
            <a:ahLst/>
            <a:cxnLst/>
            <a:rect l="l" t="t" r="r" b="b"/>
            <a:pathLst>
              <a:path w="495453" h="495453">
                <a:moveTo>
                  <a:pt x="0" y="0"/>
                </a:moveTo>
                <a:lnTo>
                  <a:pt x="495452" y="0"/>
                </a:lnTo>
                <a:lnTo>
                  <a:pt x="495452" y="495452"/>
                </a:lnTo>
                <a:lnTo>
                  <a:pt x="0" y="495452"/>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txBody>
          <a:bodyPr/>
          <a:lstStyle/>
          <a:p>
            <a:endParaRPr lang="es-ES"/>
          </a:p>
        </p:txBody>
      </p:sp>
      <p:sp>
        <p:nvSpPr>
          <p:cNvPr id="30" name="Freeform 30"/>
          <p:cNvSpPr/>
          <p:nvPr/>
        </p:nvSpPr>
        <p:spPr>
          <a:xfrm>
            <a:off x="16763226" y="7640798"/>
            <a:ext cx="496074" cy="496074"/>
          </a:xfrm>
          <a:custGeom>
            <a:avLst/>
            <a:gdLst/>
            <a:ahLst/>
            <a:cxnLst/>
            <a:rect l="l" t="t" r="r" b="b"/>
            <a:pathLst>
              <a:path w="496074" h="496074">
                <a:moveTo>
                  <a:pt x="0" y="0"/>
                </a:moveTo>
                <a:lnTo>
                  <a:pt x="496074" y="0"/>
                </a:lnTo>
                <a:lnTo>
                  <a:pt x="496074" y="496073"/>
                </a:lnTo>
                <a:lnTo>
                  <a:pt x="0" y="496073"/>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txBody>
          <a:bodyPr/>
          <a:lstStyle/>
          <a:p>
            <a:endParaRPr lang="es-ES"/>
          </a:p>
        </p:txBody>
      </p:sp>
      <p:sp>
        <p:nvSpPr>
          <p:cNvPr id="31" name="Freeform 31"/>
          <p:cNvSpPr/>
          <p:nvPr/>
        </p:nvSpPr>
        <p:spPr>
          <a:xfrm>
            <a:off x="15377202" y="7636501"/>
            <a:ext cx="504667" cy="504667"/>
          </a:xfrm>
          <a:custGeom>
            <a:avLst/>
            <a:gdLst/>
            <a:ahLst/>
            <a:cxnLst/>
            <a:rect l="l" t="t" r="r" b="b"/>
            <a:pathLst>
              <a:path w="504667" h="504667">
                <a:moveTo>
                  <a:pt x="0" y="0"/>
                </a:moveTo>
                <a:lnTo>
                  <a:pt x="504667" y="0"/>
                </a:lnTo>
                <a:lnTo>
                  <a:pt x="504667" y="504667"/>
                </a:lnTo>
                <a:lnTo>
                  <a:pt x="0" y="504667"/>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txBody>
          <a:bodyPr/>
          <a:lstStyle/>
          <a:p>
            <a:endParaRPr lang="es-ES"/>
          </a:p>
        </p:txBody>
      </p:sp>
      <p:sp>
        <p:nvSpPr>
          <p:cNvPr id="32" name="Freeform 32"/>
          <p:cNvSpPr/>
          <p:nvPr/>
        </p:nvSpPr>
        <p:spPr>
          <a:xfrm>
            <a:off x="16763226" y="6275155"/>
            <a:ext cx="496074" cy="496074"/>
          </a:xfrm>
          <a:custGeom>
            <a:avLst/>
            <a:gdLst/>
            <a:ahLst/>
            <a:cxnLst/>
            <a:rect l="l" t="t" r="r" b="b"/>
            <a:pathLst>
              <a:path w="496074" h="496074">
                <a:moveTo>
                  <a:pt x="0" y="0"/>
                </a:moveTo>
                <a:lnTo>
                  <a:pt x="496074" y="0"/>
                </a:lnTo>
                <a:lnTo>
                  <a:pt x="496074" y="496073"/>
                </a:lnTo>
                <a:lnTo>
                  <a:pt x="0" y="496073"/>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txBody>
          <a:bodyPr/>
          <a:lstStyle/>
          <a:p>
            <a:endParaRPr lang="es-ES"/>
          </a:p>
        </p:txBody>
      </p:sp>
      <p:sp>
        <p:nvSpPr>
          <p:cNvPr id="33" name="Freeform 33"/>
          <p:cNvSpPr/>
          <p:nvPr/>
        </p:nvSpPr>
        <p:spPr>
          <a:xfrm>
            <a:off x="11232151" y="7640798"/>
            <a:ext cx="496074" cy="496074"/>
          </a:xfrm>
          <a:custGeom>
            <a:avLst/>
            <a:gdLst/>
            <a:ahLst/>
            <a:cxnLst/>
            <a:rect l="l" t="t" r="r" b="b"/>
            <a:pathLst>
              <a:path w="496074" h="496074">
                <a:moveTo>
                  <a:pt x="0" y="0"/>
                </a:moveTo>
                <a:lnTo>
                  <a:pt x="496074" y="0"/>
                </a:lnTo>
                <a:lnTo>
                  <a:pt x="496074" y="496073"/>
                </a:lnTo>
                <a:lnTo>
                  <a:pt x="0" y="496073"/>
                </a:lnTo>
                <a:lnTo>
                  <a:pt x="0" y="0"/>
                </a:lnTo>
                <a:close/>
              </a:path>
            </a:pathLst>
          </a:custGeom>
          <a:blipFill>
            <a:blip r:embed="rId57">
              <a:extLst>
                <a:ext uri="{96DAC541-7B7A-43D3-8B79-37D633B846F1}">
                  <asvg:svgBlip xmlns:asvg="http://schemas.microsoft.com/office/drawing/2016/SVG/main" r:embed="rId58"/>
                </a:ext>
              </a:extLst>
            </a:blip>
            <a:stretch>
              <a:fillRect/>
            </a:stretch>
          </a:blipFill>
        </p:spPr>
        <p:txBody>
          <a:bodyPr/>
          <a:lstStyle/>
          <a:p>
            <a:endParaRPr lang="es-ES"/>
          </a:p>
        </p:txBody>
      </p:sp>
      <p:sp>
        <p:nvSpPr>
          <p:cNvPr id="34" name="Freeform 34"/>
          <p:cNvSpPr/>
          <p:nvPr/>
        </p:nvSpPr>
        <p:spPr>
          <a:xfrm>
            <a:off x="14000680" y="7640798"/>
            <a:ext cx="496074" cy="496074"/>
          </a:xfrm>
          <a:custGeom>
            <a:avLst/>
            <a:gdLst/>
            <a:ahLst/>
            <a:cxnLst/>
            <a:rect l="l" t="t" r="r" b="b"/>
            <a:pathLst>
              <a:path w="496074" h="496074">
                <a:moveTo>
                  <a:pt x="0" y="0"/>
                </a:moveTo>
                <a:lnTo>
                  <a:pt x="496074" y="0"/>
                </a:lnTo>
                <a:lnTo>
                  <a:pt x="496074" y="496073"/>
                </a:lnTo>
                <a:lnTo>
                  <a:pt x="0" y="496073"/>
                </a:lnTo>
                <a:lnTo>
                  <a:pt x="0" y="0"/>
                </a:lnTo>
                <a:close/>
              </a:path>
            </a:pathLst>
          </a:custGeom>
          <a:blipFill>
            <a:blip r:embed="rId59">
              <a:extLst>
                <a:ext uri="{96DAC541-7B7A-43D3-8B79-37D633B846F1}">
                  <asvg:svgBlip xmlns:asvg="http://schemas.microsoft.com/office/drawing/2016/SVG/main" r:embed="rId60"/>
                </a:ext>
              </a:extLst>
            </a:blip>
            <a:stretch>
              <a:fillRect/>
            </a:stretch>
          </a:blipFill>
        </p:spPr>
        <p:txBody>
          <a:bodyPr/>
          <a:lstStyle/>
          <a:p>
            <a:endParaRPr lang="es-ES"/>
          </a:p>
        </p:txBody>
      </p:sp>
      <p:sp>
        <p:nvSpPr>
          <p:cNvPr id="35" name="Freeform 35"/>
          <p:cNvSpPr/>
          <p:nvPr/>
        </p:nvSpPr>
        <p:spPr>
          <a:xfrm>
            <a:off x="9858318" y="795823"/>
            <a:ext cx="467934" cy="467934"/>
          </a:xfrm>
          <a:custGeom>
            <a:avLst/>
            <a:gdLst/>
            <a:ahLst/>
            <a:cxnLst/>
            <a:rect l="l" t="t" r="r" b="b"/>
            <a:pathLst>
              <a:path w="467934" h="467934">
                <a:moveTo>
                  <a:pt x="0" y="0"/>
                </a:moveTo>
                <a:lnTo>
                  <a:pt x="467934" y="0"/>
                </a:lnTo>
                <a:lnTo>
                  <a:pt x="467934" y="467933"/>
                </a:lnTo>
                <a:lnTo>
                  <a:pt x="0" y="467933"/>
                </a:lnTo>
                <a:lnTo>
                  <a:pt x="0" y="0"/>
                </a:lnTo>
                <a:close/>
              </a:path>
            </a:pathLst>
          </a:custGeom>
          <a:blipFill>
            <a:blip r:embed="rId61">
              <a:extLst>
                <a:ext uri="{96DAC541-7B7A-43D3-8B79-37D633B846F1}">
                  <asvg:svgBlip xmlns:asvg="http://schemas.microsoft.com/office/drawing/2016/SVG/main" r:embed="rId62"/>
                </a:ext>
              </a:extLst>
            </a:blip>
            <a:stretch>
              <a:fillRect/>
            </a:stretch>
          </a:blipFill>
        </p:spPr>
        <p:txBody>
          <a:bodyPr/>
          <a:lstStyle/>
          <a:p>
            <a:endParaRPr lang="es-ES"/>
          </a:p>
        </p:txBody>
      </p:sp>
      <p:sp>
        <p:nvSpPr>
          <p:cNvPr id="36" name="Freeform 36"/>
          <p:cNvSpPr/>
          <p:nvPr/>
        </p:nvSpPr>
        <p:spPr>
          <a:xfrm>
            <a:off x="9844559" y="3519233"/>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63">
              <a:extLst>
                <a:ext uri="{96DAC541-7B7A-43D3-8B79-37D633B846F1}">
                  <asvg:svgBlip xmlns:asvg="http://schemas.microsoft.com/office/drawing/2016/SVG/main" r:embed="rId64"/>
                </a:ext>
              </a:extLst>
            </a:blip>
            <a:stretch>
              <a:fillRect/>
            </a:stretch>
          </a:blipFill>
        </p:spPr>
        <p:txBody>
          <a:bodyPr/>
          <a:lstStyle/>
          <a:p>
            <a:endParaRPr lang="es-ES"/>
          </a:p>
        </p:txBody>
      </p:sp>
      <p:sp>
        <p:nvSpPr>
          <p:cNvPr id="37" name="Freeform 37"/>
          <p:cNvSpPr/>
          <p:nvPr/>
        </p:nvSpPr>
        <p:spPr>
          <a:xfrm>
            <a:off x="9844559" y="4893470"/>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65">
              <a:extLst>
                <a:ext uri="{96DAC541-7B7A-43D3-8B79-37D633B846F1}">
                  <asvg:svgBlip xmlns:asvg="http://schemas.microsoft.com/office/drawing/2016/SVG/main" r:embed="rId66"/>
                </a:ext>
              </a:extLst>
            </a:blip>
            <a:stretch>
              <a:fillRect/>
            </a:stretch>
          </a:blipFill>
        </p:spPr>
        <p:txBody>
          <a:bodyPr/>
          <a:lstStyle/>
          <a:p>
            <a:endParaRPr lang="es-ES"/>
          </a:p>
        </p:txBody>
      </p:sp>
      <p:sp>
        <p:nvSpPr>
          <p:cNvPr id="38" name="Freeform 38"/>
          <p:cNvSpPr/>
          <p:nvPr/>
        </p:nvSpPr>
        <p:spPr>
          <a:xfrm>
            <a:off x="9844559" y="6266872"/>
            <a:ext cx="495453" cy="495453"/>
          </a:xfrm>
          <a:custGeom>
            <a:avLst/>
            <a:gdLst/>
            <a:ahLst/>
            <a:cxnLst/>
            <a:rect l="l" t="t" r="r" b="b"/>
            <a:pathLst>
              <a:path w="495453" h="495453">
                <a:moveTo>
                  <a:pt x="0" y="0"/>
                </a:moveTo>
                <a:lnTo>
                  <a:pt x="495452" y="0"/>
                </a:lnTo>
                <a:lnTo>
                  <a:pt x="495452" y="495452"/>
                </a:lnTo>
                <a:lnTo>
                  <a:pt x="0" y="495452"/>
                </a:lnTo>
                <a:lnTo>
                  <a:pt x="0" y="0"/>
                </a:lnTo>
                <a:close/>
              </a:path>
            </a:pathLst>
          </a:custGeom>
          <a:blipFill>
            <a:blip r:embed="rId67">
              <a:extLst>
                <a:ext uri="{96DAC541-7B7A-43D3-8B79-37D633B846F1}">
                  <asvg:svgBlip xmlns:asvg="http://schemas.microsoft.com/office/drawing/2016/SVG/main" r:embed="rId68"/>
                </a:ext>
              </a:extLst>
            </a:blip>
            <a:stretch>
              <a:fillRect/>
            </a:stretch>
          </a:blipFill>
        </p:spPr>
        <p:txBody>
          <a:bodyPr/>
          <a:lstStyle/>
          <a:p>
            <a:endParaRPr lang="es-ES"/>
          </a:p>
        </p:txBody>
      </p:sp>
      <p:sp>
        <p:nvSpPr>
          <p:cNvPr id="39" name="Freeform 39"/>
          <p:cNvSpPr/>
          <p:nvPr/>
        </p:nvSpPr>
        <p:spPr>
          <a:xfrm>
            <a:off x="9844559" y="7658916"/>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69">
              <a:extLst>
                <a:ext uri="{96DAC541-7B7A-43D3-8B79-37D633B846F1}">
                  <asvg:svgBlip xmlns:asvg="http://schemas.microsoft.com/office/drawing/2016/SVG/main" r:embed="rId70"/>
                </a:ext>
              </a:extLst>
            </a:blip>
            <a:stretch>
              <a:fillRect/>
            </a:stretch>
          </a:blipFill>
        </p:spPr>
        <p:txBody>
          <a:bodyPr/>
          <a:lstStyle/>
          <a:p>
            <a:endParaRPr lang="es-ES"/>
          </a:p>
        </p:txBody>
      </p:sp>
      <p:sp>
        <p:nvSpPr>
          <p:cNvPr id="40" name="Freeform 40"/>
          <p:cNvSpPr/>
          <p:nvPr/>
        </p:nvSpPr>
        <p:spPr>
          <a:xfrm>
            <a:off x="9844559" y="9015345"/>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71">
              <a:extLst>
                <a:ext uri="{96DAC541-7B7A-43D3-8B79-37D633B846F1}">
                  <asvg:svgBlip xmlns:asvg="http://schemas.microsoft.com/office/drawing/2016/SVG/main" r:embed="rId72"/>
                </a:ext>
              </a:extLst>
            </a:blip>
            <a:stretch>
              <a:fillRect/>
            </a:stretch>
          </a:blipFill>
        </p:spPr>
        <p:txBody>
          <a:bodyPr/>
          <a:lstStyle/>
          <a:p>
            <a:endParaRPr lang="es-ES"/>
          </a:p>
        </p:txBody>
      </p:sp>
      <p:sp>
        <p:nvSpPr>
          <p:cNvPr id="41" name="Freeform 41"/>
          <p:cNvSpPr/>
          <p:nvPr/>
        </p:nvSpPr>
        <p:spPr>
          <a:xfrm>
            <a:off x="8503203" y="767298"/>
            <a:ext cx="495453" cy="495453"/>
          </a:xfrm>
          <a:custGeom>
            <a:avLst/>
            <a:gdLst/>
            <a:ahLst/>
            <a:cxnLst/>
            <a:rect l="l" t="t" r="r" b="b"/>
            <a:pathLst>
              <a:path w="495453" h="495453">
                <a:moveTo>
                  <a:pt x="0" y="0"/>
                </a:moveTo>
                <a:lnTo>
                  <a:pt x="495453" y="0"/>
                </a:lnTo>
                <a:lnTo>
                  <a:pt x="495453" y="495453"/>
                </a:lnTo>
                <a:lnTo>
                  <a:pt x="0" y="495453"/>
                </a:lnTo>
                <a:lnTo>
                  <a:pt x="0" y="0"/>
                </a:lnTo>
                <a:close/>
              </a:path>
            </a:pathLst>
          </a:custGeom>
          <a:blipFill>
            <a:blip r:embed="rId73">
              <a:extLst>
                <a:ext uri="{96DAC541-7B7A-43D3-8B79-37D633B846F1}">
                  <asvg:svgBlip xmlns:asvg="http://schemas.microsoft.com/office/drawing/2016/SVG/main" r:embed="rId74"/>
                </a:ext>
              </a:extLst>
            </a:blip>
            <a:stretch>
              <a:fillRect/>
            </a:stretch>
          </a:blipFill>
        </p:spPr>
        <p:txBody>
          <a:bodyPr/>
          <a:lstStyle/>
          <a:p>
            <a:endParaRPr lang="es-ES"/>
          </a:p>
        </p:txBody>
      </p:sp>
      <p:sp>
        <p:nvSpPr>
          <p:cNvPr id="42" name="Freeform 42"/>
          <p:cNvSpPr/>
          <p:nvPr/>
        </p:nvSpPr>
        <p:spPr>
          <a:xfrm>
            <a:off x="8503203" y="2154630"/>
            <a:ext cx="495453" cy="495453"/>
          </a:xfrm>
          <a:custGeom>
            <a:avLst/>
            <a:gdLst/>
            <a:ahLst/>
            <a:cxnLst/>
            <a:rect l="l" t="t" r="r" b="b"/>
            <a:pathLst>
              <a:path w="495453" h="495453">
                <a:moveTo>
                  <a:pt x="0" y="0"/>
                </a:moveTo>
                <a:lnTo>
                  <a:pt x="495453" y="0"/>
                </a:lnTo>
                <a:lnTo>
                  <a:pt x="495453" y="495453"/>
                </a:lnTo>
                <a:lnTo>
                  <a:pt x="0" y="495453"/>
                </a:lnTo>
                <a:lnTo>
                  <a:pt x="0" y="0"/>
                </a:lnTo>
                <a:close/>
              </a:path>
            </a:pathLst>
          </a:custGeom>
          <a:blipFill>
            <a:blip r:embed="rId75">
              <a:extLst>
                <a:ext uri="{96DAC541-7B7A-43D3-8B79-37D633B846F1}">
                  <asvg:svgBlip xmlns:asvg="http://schemas.microsoft.com/office/drawing/2016/SVG/main" r:embed="rId76"/>
                </a:ext>
              </a:extLst>
            </a:blip>
            <a:stretch>
              <a:fillRect/>
            </a:stretch>
          </a:blipFill>
        </p:spPr>
        <p:txBody>
          <a:bodyPr/>
          <a:lstStyle/>
          <a:p>
            <a:endParaRPr lang="es-ES"/>
          </a:p>
        </p:txBody>
      </p:sp>
      <p:sp>
        <p:nvSpPr>
          <p:cNvPr id="43" name="Freeform 43"/>
          <p:cNvSpPr/>
          <p:nvPr/>
        </p:nvSpPr>
        <p:spPr>
          <a:xfrm>
            <a:off x="8503203" y="3518399"/>
            <a:ext cx="495453" cy="495453"/>
          </a:xfrm>
          <a:custGeom>
            <a:avLst/>
            <a:gdLst/>
            <a:ahLst/>
            <a:cxnLst/>
            <a:rect l="l" t="t" r="r" b="b"/>
            <a:pathLst>
              <a:path w="495453" h="495453">
                <a:moveTo>
                  <a:pt x="0" y="0"/>
                </a:moveTo>
                <a:lnTo>
                  <a:pt x="495453" y="0"/>
                </a:lnTo>
                <a:lnTo>
                  <a:pt x="495453" y="495452"/>
                </a:lnTo>
                <a:lnTo>
                  <a:pt x="0" y="495452"/>
                </a:lnTo>
                <a:lnTo>
                  <a:pt x="0" y="0"/>
                </a:lnTo>
                <a:close/>
              </a:path>
            </a:pathLst>
          </a:custGeom>
          <a:blipFill>
            <a:blip r:embed="rId77">
              <a:extLst>
                <a:ext uri="{96DAC541-7B7A-43D3-8B79-37D633B846F1}">
                  <asvg:svgBlip xmlns:asvg="http://schemas.microsoft.com/office/drawing/2016/SVG/main" r:embed="rId78"/>
                </a:ext>
              </a:extLst>
            </a:blip>
            <a:stretch>
              <a:fillRect/>
            </a:stretch>
          </a:blipFill>
        </p:spPr>
        <p:txBody>
          <a:bodyPr/>
          <a:lstStyle/>
          <a:p>
            <a:endParaRPr lang="es-ES"/>
          </a:p>
        </p:txBody>
      </p:sp>
      <p:sp>
        <p:nvSpPr>
          <p:cNvPr id="44" name="Freeform 44"/>
          <p:cNvSpPr/>
          <p:nvPr/>
        </p:nvSpPr>
        <p:spPr>
          <a:xfrm>
            <a:off x="8502785" y="7631166"/>
            <a:ext cx="496288" cy="496288"/>
          </a:xfrm>
          <a:custGeom>
            <a:avLst/>
            <a:gdLst/>
            <a:ahLst/>
            <a:cxnLst/>
            <a:rect l="l" t="t" r="r" b="b"/>
            <a:pathLst>
              <a:path w="496288" h="496288">
                <a:moveTo>
                  <a:pt x="0" y="0"/>
                </a:moveTo>
                <a:lnTo>
                  <a:pt x="496288" y="0"/>
                </a:lnTo>
                <a:lnTo>
                  <a:pt x="496288" y="496287"/>
                </a:lnTo>
                <a:lnTo>
                  <a:pt x="0" y="496287"/>
                </a:lnTo>
                <a:lnTo>
                  <a:pt x="0" y="0"/>
                </a:lnTo>
                <a:close/>
              </a:path>
            </a:pathLst>
          </a:custGeom>
          <a:blipFill>
            <a:blip r:embed="rId79">
              <a:extLst>
                <a:ext uri="{96DAC541-7B7A-43D3-8B79-37D633B846F1}">
                  <asvg:svgBlip xmlns:asvg="http://schemas.microsoft.com/office/drawing/2016/SVG/main" r:embed="rId80"/>
                </a:ext>
              </a:extLst>
            </a:blip>
            <a:stretch>
              <a:fillRect/>
            </a:stretch>
          </a:blipFill>
        </p:spPr>
        <p:txBody>
          <a:bodyPr/>
          <a:lstStyle/>
          <a:p>
            <a:endParaRPr lang="es-ES"/>
          </a:p>
        </p:txBody>
      </p:sp>
      <p:sp>
        <p:nvSpPr>
          <p:cNvPr id="45" name="Freeform 45"/>
          <p:cNvSpPr/>
          <p:nvPr/>
        </p:nvSpPr>
        <p:spPr>
          <a:xfrm>
            <a:off x="9848700" y="2154630"/>
            <a:ext cx="487170" cy="487170"/>
          </a:xfrm>
          <a:custGeom>
            <a:avLst/>
            <a:gdLst/>
            <a:ahLst/>
            <a:cxnLst/>
            <a:rect l="l" t="t" r="r" b="b"/>
            <a:pathLst>
              <a:path w="487170" h="487170">
                <a:moveTo>
                  <a:pt x="0" y="0"/>
                </a:moveTo>
                <a:lnTo>
                  <a:pt x="487170" y="0"/>
                </a:lnTo>
                <a:lnTo>
                  <a:pt x="487170" y="487169"/>
                </a:lnTo>
                <a:lnTo>
                  <a:pt x="0" y="487169"/>
                </a:lnTo>
                <a:lnTo>
                  <a:pt x="0" y="0"/>
                </a:lnTo>
                <a:close/>
              </a:path>
            </a:pathLst>
          </a:custGeom>
          <a:blipFill>
            <a:blip r:embed="rId81">
              <a:extLst>
                <a:ext uri="{96DAC541-7B7A-43D3-8B79-37D633B846F1}">
                  <asvg:svgBlip xmlns:asvg="http://schemas.microsoft.com/office/drawing/2016/SVG/main" r:embed="rId82"/>
                </a:ext>
              </a:extLst>
            </a:blip>
            <a:stretch>
              <a:fillRect/>
            </a:stretch>
          </a:blipFill>
        </p:spPr>
        <p:txBody>
          <a:bodyPr/>
          <a:lstStyle/>
          <a:p>
            <a:endParaRPr lang="es-ES"/>
          </a:p>
        </p:txBody>
      </p:sp>
      <p:sp>
        <p:nvSpPr>
          <p:cNvPr id="46" name="Freeform 46"/>
          <p:cNvSpPr/>
          <p:nvPr/>
        </p:nvSpPr>
        <p:spPr>
          <a:xfrm>
            <a:off x="11232772" y="2146347"/>
            <a:ext cx="495453" cy="495453"/>
          </a:xfrm>
          <a:custGeom>
            <a:avLst/>
            <a:gdLst/>
            <a:ahLst/>
            <a:cxnLst/>
            <a:rect l="l" t="t" r="r" b="b"/>
            <a:pathLst>
              <a:path w="495453" h="495453">
                <a:moveTo>
                  <a:pt x="0" y="0"/>
                </a:moveTo>
                <a:lnTo>
                  <a:pt x="495453" y="0"/>
                </a:lnTo>
                <a:lnTo>
                  <a:pt x="495453" y="495452"/>
                </a:lnTo>
                <a:lnTo>
                  <a:pt x="0" y="495452"/>
                </a:lnTo>
                <a:lnTo>
                  <a:pt x="0" y="0"/>
                </a:lnTo>
                <a:close/>
              </a:path>
            </a:pathLst>
          </a:custGeom>
          <a:blipFill>
            <a:blip r:embed="rId83">
              <a:extLst>
                <a:ext uri="{96DAC541-7B7A-43D3-8B79-37D633B846F1}">
                  <asvg:svgBlip xmlns:asvg="http://schemas.microsoft.com/office/drawing/2016/SVG/main" r:embed="rId84"/>
                </a:ext>
              </a:extLst>
            </a:blip>
            <a:stretch>
              <a:fillRect/>
            </a:stretch>
          </a:blipFill>
        </p:spPr>
        <p:txBody>
          <a:bodyPr/>
          <a:lstStyle/>
          <a:p>
            <a:endParaRPr lang="es-ES"/>
          </a:p>
        </p:txBody>
      </p:sp>
      <p:sp>
        <p:nvSpPr>
          <p:cNvPr id="47" name="Freeform 47"/>
          <p:cNvSpPr/>
          <p:nvPr/>
        </p:nvSpPr>
        <p:spPr>
          <a:xfrm>
            <a:off x="12626329" y="6275155"/>
            <a:ext cx="504667" cy="504667"/>
          </a:xfrm>
          <a:custGeom>
            <a:avLst/>
            <a:gdLst/>
            <a:ahLst/>
            <a:cxnLst/>
            <a:rect l="l" t="t" r="r" b="b"/>
            <a:pathLst>
              <a:path w="504667" h="504667">
                <a:moveTo>
                  <a:pt x="0" y="0"/>
                </a:moveTo>
                <a:lnTo>
                  <a:pt x="504668" y="0"/>
                </a:lnTo>
                <a:lnTo>
                  <a:pt x="504668" y="504667"/>
                </a:lnTo>
                <a:lnTo>
                  <a:pt x="0" y="504667"/>
                </a:lnTo>
                <a:lnTo>
                  <a:pt x="0" y="0"/>
                </a:lnTo>
                <a:close/>
              </a:path>
            </a:pathLst>
          </a:custGeom>
          <a:blipFill>
            <a:blip r:embed="rId85">
              <a:extLst>
                <a:ext uri="{96DAC541-7B7A-43D3-8B79-37D633B846F1}">
                  <asvg:svgBlip xmlns:asvg="http://schemas.microsoft.com/office/drawing/2016/SVG/main" r:embed="rId86"/>
                </a:ext>
              </a:extLst>
            </a:blip>
            <a:stretch>
              <a:fillRect/>
            </a:stretch>
          </a:blipFill>
        </p:spPr>
        <p:txBody>
          <a:bodyPr/>
          <a:lstStyle/>
          <a:p>
            <a:endParaRPr lang="es-ES"/>
          </a:p>
        </p:txBody>
      </p:sp>
      <p:sp>
        <p:nvSpPr>
          <p:cNvPr id="48" name="Freeform 48"/>
          <p:cNvSpPr/>
          <p:nvPr/>
        </p:nvSpPr>
        <p:spPr>
          <a:xfrm>
            <a:off x="14001408" y="4880626"/>
            <a:ext cx="494618" cy="494618"/>
          </a:xfrm>
          <a:custGeom>
            <a:avLst/>
            <a:gdLst/>
            <a:ahLst/>
            <a:cxnLst/>
            <a:rect l="l" t="t" r="r" b="b"/>
            <a:pathLst>
              <a:path w="494618" h="494618">
                <a:moveTo>
                  <a:pt x="0" y="0"/>
                </a:moveTo>
                <a:lnTo>
                  <a:pt x="494618" y="0"/>
                </a:lnTo>
                <a:lnTo>
                  <a:pt x="494618" y="494618"/>
                </a:lnTo>
                <a:lnTo>
                  <a:pt x="0" y="494618"/>
                </a:lnTo>
                <a:lnTo>
                  <a:pt x="0" y="0"/>
                </a:lnTo>
                <a:close/>
              </a:path>
            </a:pathLst>
          </a:custGeom>
          <a:blipFill>
            <a:blip r:embed="rId87">
              <a:extLst>
                <a:ext uri="{96DAC541-7B7A-43D3-8B79-37D633B846F1}">
                  <asvg:svgBlip xmlns:asvg="http://schemas.microsoft.com/office/drawing/2016/SVG/main" r:embed="rId88"/>
                </a:ext>
              </a:extLst>
            </a:blip>
            <a:stretch>
              <a:fillRect/>
            </a:stretch>
          </a:blipFill>
        </p:spPr>
        <p:txBody>
          <a:bodyPr/>
          <a:lstStyle/>
          <a:p>
            <a:endParaRPr lang="es-ES"/>
          </a:p>
        </p:txBody>
      </p:sp>
      <p:sp>
        <p:nvSpPr>
          <p:cNvPr id="49" name="Freeform 49"/>
          <p:cNvSpPr/>
          <p:nvPr/>
        </p:nvSpPr>
        <p:spPr>
          <a:xfrm>
            <a:off x="16767678" y="3518399"/>
            <a:ext cx="487170" cy="487170"/>
          </a:xfrm>
          <a:custGeom>
            <a:avLst/>
            <a:gdLst/>
            <a:ahLst/>
            <a:cxnLst/>
            <a:rect l="l" t="t" r="r" b="b"/>
            <a:pathLst>
              <a:path w="487170" h="487170">
                <a:moveTo>
                  <a:pt x="0" y="0"/>
                </a:moveTo>
                <a:lnTo>
                  <a:pt x="487170" y="0"/>
                </a:lnTo>
                <a:lnTo>
                  <a:pt x="487170" y="487169"/>
                </a:lnTo>
                <a:lnTo>
                  <a:pt x="0" y="487169"/>
                </a:lnTo>
                <a:lnTo>
                  <a:pt x="0" y="0"/>
                </a:lnTo>
                <a:close/>
              </a:path>
            </a:pathLst>
          </a:custGeom>
          <a:blipFill>
            <a:blip r:embed="rId89">
              <a:extLst>
                <a:ext uri="{96DAC541-7B7A-43D3-8B79-37D633B846F1}">
                  <asvg:svgBlip xmlns:asvg="http://schemas.microsoft.com/office/drawing/2016/SVG/main" r:embed="rId90"/>
                </a:ext>
              </a:extLst>
            </a:blip>
            <a:stretch>
              <a:fillRect/>
            </a:stretch>
          </a:blipFill>
        </p:spPr>
        <p:txBody>
          <a:bodyPr/>
          <a:lstStyle/>
          <a:p>
            <a:endParaRPr lang="es-ES"/>
          </a:p>
        </p:txBody>
      </p:sp>
      <p:sp>
        <p:nvSpPr>
          <p:cNvPr id="50" name="Freeform 50"/>
          <p:cNvSpPr/>
          <p:nvPr/>
        </p:nvSpPr>
        <p:spPr>
          <a:xfrm>
            <a:off x="12617061" y="7613668"/>
            <a:ext cx="523203" cy="523203"/>
          </a:xfrm>
          <a:custGeom>
            <a:avLst/>
            <a:gdLst/>
            <a:ahLst/>
            <a:cxnLst/>
            <a:rect l="l" t="t" r="r" b="b"/>
            <a:pathLst>
              <a:path w="523203" h="523203">
                <a:moveTo>
                  <a:pt x="0" y="0"/>
                </a:moveTo>
                <a:lnTo>
                  <a:pt x="523203" y="0"/>
                </a:lnTo>
                <a:lnTo>
                  <a:pt x="523203" y="523203"/>
                </a:lnTo>
                <a:lnTo>
                  <a:pt x="0" y="523203"/>
                </a:lnTo>
                <a:lnTo>
                  <a:pt x="0" y="0"/>
                </a:lnTo>
                <a:close/>
              </a:path>
            </a:pathLst>
          </a:custGeom>
          <a:blipFill>
            <a:blip r:embed="rId91">
              <a:extLst>
                <a:ext uri="{96DAC541-7B7A-43D3-8B79-37D633B846F1}">
                  <asvg:svgBlip xmlns:asvg="http://schemas.microsoft.com/office/drawing/2016/SVG/main" r:embed="rId92"/>
                </a:ext>
              </a:extLst>
            </a:blip>
            <a:stretch>
              <a:fillRect/>
            </a:stretch>
          </a:blipFill>
        </p:spPr>
        <p:txBody>
          <a:bodyPr/>
          <a:lstStyle/>
          <a:p>
            <a:endParaRPr lang="es-ES"/>
          </a:p>
        </p:txBody>
      </p:sp>
      <p:sp>
        <p:nvSpPr>
          <p:cNvPr id="51" name="Freeform 51"/>
          <p:cNvSpPr/>
          <p:nvPr/>
        </p:nvSpPr>
        <p:spPr>
          <a:xfrm>
            <a:off x="8503048" y="6284059"/>
            <a:ext cx="495763" cy="495763"/>
          </a:xfrm>
          <a:custGeom>
            <a:avLst/>
            <a:gdLst/>
            <a:ahLst/>
            <a:cxnLst/>
            <a:rect l="l" t="t" r="r" b="b"/>
            <a:pathLst>
              <a:path w="495763" h="495763">
                <a:moveTo>
                  <a:pt x="0" y="0"/>
                </a:moveTo>
                <a:lnTo>
                  <a:pt x="495763" y="0"/>
                </a:lnTo>
                <a:lnTo>
                  <a:pt x="495763" y="495763"/>
                </a:lnTo>
                <a:lnTo>
                  <a:pt x="0" y="495763"/>
                </a:lnTo>
                <a:lnTo>
                  <a:pt x="0" y="0"/>
                </a:lnTo>
                <a:close/>
              </a:path>
            </a:pathLst>
          </a:custGeom>
          <a:blipFill>
            <a:blip r:embed="rId93">
              <a:extLst>
                <a:ext uri="{96DAC541-7B7A-43D3-8B79-37D633B846F1}">
                  <asvg:svgBlip xmlns:asvg="http://schemas.microsoft.com/office/drawing/2016/SVG/main" r:embed="rId94"/>
                </a:ext>
              </a:extLst>
            </a:blip>
            <a:stretch>
              <a:fillRect/>
            </a:stretch>
          </a:blipFill>
        </p:spPr>
        <p:txBody>
          <a:bodyPr/>
          <a:lstStyle/>
          <a:p>
            <a:endParaRPr lang="es-ES"/>
          </a:p>
        </p:txBody>
      </p:sp>
      <p:sp>
        <p:nvSpPr>
          <p:cNvPr id="52" name="Freeform 52"/>
          <p:cNvSpPr/>
          <p:nvPr/>
        </p:nvSpPr>
        <p:spPr>
          <a:xfrm>
            <a:off x="8503279" y="4909201"/>
            <a:ext cx="495300" cy="495300"/>
          </a:xfrm>
          <a:custGeom>
            <a:avLst/>
            <a:gdLst/>
            <a:ahLst/>
            <a:cxnLst/>
            <a:rect l="l" t="t" r="r" b="b"/>
            <a:pathLst>
              <a:path w="495300" h="495300">
                <a:moveTo>
                  <a:pt x="0" y="0"/>
                </a:moveTo>
                <a:lnTo>
                  <a:pt x="495300" y="0"/>
                </a:lnTo>
                <a:lnTo>
                  <a:pt x="495300" y="495300"/>
                </a:lnTo>
                <a:lnTo>
                  <a:pt x="0" y="495300"/>
                </a:lnTo>
                <a:lnTo>
                  <a:pt x="0" y="0"/>
                </a:lnTo>
                <a:close/>
              </a:path>
            </a:pathLst>
          </a:custGeom>
          <a:blipFill>
            <a:blip r:embed="rId95">
              <a:extLst>
                <a:ext uri="{96DAC541-7B7A-43D3-8B79-37D633B846F1}">
                  <asvg:svgBlip xmlns:asvg="http://schemas.microsoft.com/office/drawing/2016/SVG/main" r:embed="rId96"/>
                </a:ext>
              </a:extLst>
            </a:blip>
            <a:stretch>
              <a:fillRect/>
            </a:stretch>
          </a:blipFill>
        </p:spPr>
        <p:txBody>
          <a:bodyPr/>
          <a:lstStyle/>
          <a:p>
            <a:endParaRPr lang="es-ES"/>
          </a:p>
        </p:txBody>
      </p:sp>
      <p:sp>
        <p:nvSpPr>
          <p:cNvPr id="53" name="Freeform 53"/>
          <p:cNvSpPr/>
          <p:nvPr/>
        </p:nvSpPr>
        <p:spPr>
          <a:xfrm>
            <a:off x="8502892" y="9023628"/>
            <a:ext cx="496074" cy="496074"/>
          </a:xfrm>
          <a:custGeom>
            <a:avLst/>
            <a:gdLst/>
            <a:ahLst/>
            <a:cxnLst/>
            <a:rect l="l" t="t" r="r" b="b"/>
            <a:pathLst>
              <a:path w="496074" h="496074">
                <a:moveTo>
                  <a:pt x="0" y="0"/>
                </a:moveTo>
                <a:lnTo>
                  <a:pt x="496074" y="0"/>
                </a:lnTo>
                <a:lnTo>
                  <a:pt x="496074" y="496074"/>
                </a:lnTo>
                <a:lnTo>
                  <a:pt x="0" y="496074"/>
                </a:lnTo>
                <a:lnTo>
                  <a:pt x="0" y="0"/>
                </a:lnTo>
                <a:close/>
              </a:path>
            </a:pathLst>
          </a:custGeom>
          <a:blipFill>
            <a:blip r:embed="rId97">
              <a:extLst>
                <a:ext uri="{96DAC541-7B7A-43D3-8B79-37D633B846F1}">
                  <asvg:svgBlip xmlns:asvg="http://schemas.microsoft.com/office/drawing/2016/SVG/main" r:embed="rId98"/>
                </a:ext>
              </a:extLst>
            </a:blip>
            <a:stretch>
              <a:fillRect/>
            </a:stretch>
          </a:blipFill>
        </p:spPr>
        <p:txBody>
          <a:bodyPr/>
          <a:lstStyle/>
          <a:p>
            <a:endParaRPr lang="es-ES"/>
          </a:p>
        </p:txBody>
      </p:sp>
      <p:sp>
        <p:nvSpPr>
          <p:cNvPr id="54" name="TextBox 54"/>
          <p:cNvSpPr txBox="1"/>
          <p:nvPr/>
        </p:nvSpPr>
        <p:spPr>
          <a:xfrm>
            <a:off x="1028700" y="2376259"/>
            <a:ext cx="5059131" cy="5751194"/>
          </a:xfrm>
          <a:prstGeom prst="rect">
            <a:avLst/>
          </a:prstGeom>
        </p:spPr>
        <p:txBody>
          <a:bodyPr lIns="0" tIns="0" rIns="0" bIns="0" rtlCol="0" anchor="t">
            <a:spAutoFit/>
          </a:bodyPr>
          <a:lstStyle/>
          <a:p>
            <a:pPr algn="l">
              <a:lnSpc>
                <a:spcPts val="3120"/>
              </a:lnSpc>
            </a:pPr>
            <a:r>
              <a:rPr lang="en-US" sz="2400">
                <a:solidFill>
                  <a:srgbClr val="FFFFFF"/>
                </a:solidFill>
                <a:latin typeface="Codec Pro"/>
                <a:ea typeface="Codec Pro"/>
                <a:cs typeface="Codec Pro"/>
                <a:sym typeface="Codec Pro"/>
              </a:rPr>
              <a:t>Use these design resources in your Canva Presentation.</a:t>
            </a: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r>
              <a:rPr lang="en-US" sz="2400">
                <a:solidFill>
                  <a:srgbClr val="FFFFFF"/>
                </a:solidFill>
                <a:latin typeface="Codec Pro"/>
                <a:ea typeface="Codec Pro"/>
                <a:cs typeface="Codec Pro"/>
                <a:sym typeface="Codec Pro"/>
              </a:rPr>
              <a:t>You can find these fonts online too. Happy designing! </a:t>
            </a: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r>
              <a:rPr lang="en-US" sz="2400">
                <a:solidFill>
                  <a:srgbClr val="FFFFFF"/>
                </a:solidFill>
                <a:latin typeface="Codec Pro"/>
                <a:ea typeface="Codec Pro"/>
                <a:cs typeface="Codec Pro"/>
                <a:sym typeface="Codec Pro"/>
              </a:rPr>
              <a:t>Don't forget to delete this page before presenting. </a:t>
            </a:r>
          </a:p>
        </p:txBody>
      </p:sp>
      <p:sp>
        <p:nvSpPr>
          <p:cNvPr id="55" name="TextBox 55"/>
          <p:cNvSpPr txBox="1"/>
          <p:nvPr/>
        </p:nvSpPr>
        <p:spPr>
          <a:xfrm>
            <a:off x="1028700" y="3525545"/>
            <a:ext cx="4676765" cy="799121"/>
          </a:xfrm>
          <a:prstGeom prst="rect">
            <a:avLst/>
          </a:prstGeom>
        </p:spPr>
        <p:txBody>
          <a:bodyPr lIns="0" tIns="0" rIns="0" bIns="0" rtlCol="0" anchor="t">
            <a:spAutoFit/>
          </a:bodyPr>
          <a:lstStyle/>
          <a:p>
            <a:pPr marL="0" lvl="0" indent="0" algn="l">
              <a:lnSpc>
                <a:spcPts val="3025"/>
              </a:lnSpc>
              <a:spcBef>
                <a:spcPct val="0"/>
              </a:spcBef>
            </a:pPr>
            <a:r>
              <a:rPr lang="en-US" sz="2327">
                <a:solidFill>
                  <a:srgbClr val="FFFFFF"/>
                </a:solidFill>
                <a:latin typeface="Codec Pro"/>
                <a:ea typeface="Codec Pro"/>
                <a:cs typeface="Codec Pro"/>
                <a:sym typeface="Codec Pro"/>
              </a:rPr>
              <a:t>This presentation template uses the following free fonts:</a:t>
            </a:r>
          </a:p>
        </p:txBody>
      </p:sp>
      <p:sp>
        <p:nvSpPr>
          <p:cNvPr id="56" name="TextBox 56"/>
          <p:cNvSpPr txBox="1"/>
          <p:nvPr/>
        </p:nvSpPr>
        <p:spPr>
          <a:xfrm>
            <a:off x="1028700" y="4601528"/>
            <a:ext cx="5512095" cy="1236218"/>
          </a:xfrm>
          <a:prstGeom prst="rect">
            <a:avLst/>
          </a:prstGeom>
        </p:spPr>
        <p:txBody>
          <a:bodyPr lIns="0" tIns="0" rIns="0" bIns="0" rtlCol="0" anchor="t">
            <a:spAutoFit/>
          </a:bodyPr>
          <a:lstStyle/>
          <a:p>
            <a:pPr marL="503048" lvl="1" indent="-251524" algn="l">
              <a:lnSpc>
                <a:spcPts val="3262"/>
              </a:lnSpc>
              <a:buAutoNum type="arabicPeriod"/>
            </a:pPr>
            <a:r>
              <a:rPr lang="en-US" sz="2330">
                <a:solidFill>
                  <a:srgbClr val="78FF87"/>
                </a:solidFill>
                <a:latin typeface="Codec Pro"/>
                <a:ea typeface="Codec Pro"/>
                <a:cs typeface="Codec Pro"/>
                <a:sym typeface="Codec Pro"/>
              </a:rPr>
              <a:t>Titles: Anantason UltraExpanted</a:t>
            </a:r>
          </a:p>
          <a:p>
            <a:pPr marL="503048" lvl="1" indent="-251524" algn="l">
              <a:lnSpc>
                <a:spcPts val="3262"/>
              </a:lnSpc>
              <a:buAutoNum type="arabicPeriod"/>
            </a:pPr>
            <a:r>
              <a:rPr lang="en-US" sz="2330">
                <a:solidFill>
                  <a:srgbClr val="78FF87"/>
                </a:solidFill>
                <a:latin typeface="Codec Pro"/>
                <a:ea typeface="Codec Pro"/>
                <a:cs typeface="Codec Pro"/>
                <a:sym typeface="Codec Pro"/>
              </a:rPr>
              <a:t>Headers: Anantason UltraExpanted</a:t>
            </a:r>
          </a:p>
          <a:p>
            <a:pPr marL="503048" lvl="1" indent="-251524" algn="l">
              <a:lnSpc>
                <a:spcPts val="3262"/>
              </a:lnSpc>
              <a:buAutoNum type="arabicPeriod"/>
            </a:pPr>
            <a:r>
              <a:rPr lang="en-US" sz="2330">
                <a:solidFill>
                  <a:srgbClr val="78FF87"/>
                </a:solidFill>
                <a:latin typeface="Codec Pro"/>
                <a:ea typeface="Codec Pro"/>
                <a:cs typeface="Codec Pro"/>
                <a:sym typeface="Codec Pro"/>
              </a:rPr>
              <a:t>Body Copy: Codec﻿ Pro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10452985" y="1195314"/>
            <a:ext cx="14336955" cy="6055724"/>
          </a:xfrm>
          <a:custGeom>
            <a:avLst/>
            <a:gdLst/>
            <a:ahLst/>
            <a:cxnLst/>
            <a:rect l="l" t="t" r="r" b="b"/>
            <a:pathLst>
              <a:path w="14336955" h="6055724">
                <a:moveTo>
                  <a:pt x="0" y="0"/>
                </a:moveTo>
                <a:lnTo>
                  <a:pt x="14336955" y="0"/>
                </a:lnTo>
                <a:lnTo>
                  <a:pt x="14336955" y="6055724"/>
                </a:lnTo>
                <a:lnTo>
                  <a:pt x="0" y="6055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7423128" y="1580441"/>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4"/>
            <a:stretch>
              <a:fillRect/>
            </a:stretch>
          </a:blipFill>
          <a:ln cap="sq">
            <a:noFill/>
            <a:prstDash val="solid"/>
            <a:miter/>
          </a:ln>
        </p:spPr>
        <p:txBody>
          <a:bodyPr/>
          <a:lstStyle/>
          <a:p>
            <a:endParaRPr lang="es-ES"/>
          </a:p>
        </p:txBody>
      </p:sp>
      <p:sp>
        <p:nvSpPr>
          <p:cNvPr id="4" name="TextBox 4"/>
          <p:cNvSpPr txBox="1"/>
          <p:nvPr/>
        </p:nvSpPr>
        <p:spPr>
          <a:xfrm>
            <a:off x="1028700" y="3235319"/>
            <a:ext cx="10276648" cy="3501172"/>
          </a:xfrm>
          <a:prstGeom prst="rect">
            <a:avLst/>
          </a:prstGeom>
        </p:spPr>
        <p:txBody>
          <a:bodyPr lIns="0" tIns="0" rIns="0" bIns="0" rtlCol="0" anchor="t">
            <a:spAutoFit/>
          </a:bodyPr>
          <a:lstStyle/>
          <a:p>
            <a:pPr marL="0" lvl="0" indent="0" algn="l">
              <a:lnSpc>
                <a:spcPts val="6834"/>
              </a:lnSpc>
            </a:pPr>
            <a:r>
              <a:rPr lang="en-US" sz="6834" b="1">
                <a:solidFill>
                  <a:srgbClr val="78FF87"/>
                </a:solidFill>
                <a:latin typeface="Anantason UltraExpanded Bold"/>
                <a:ea typeface="Anantason UltraExpanded Bold"/>
                <a:cs typeface="Anantason UltraExpanded Bold"/>
                <a:sym typeface="Anantason UltraExpanded Bold"/>
              </a:rPr>
              <a:t>FREE TEMPLATES FOR ALL YOUR PRESENTATION NEEDS</a:t>
            </a:r>
          </a:p>
        </p:txBody>
      </p:sp>
      <p:sp>
        <p:nvSpPr>
          <p:cNvPr id="5" name="Freeform 5"/>
          <p:cNvSpPr/>
          <p:nvPr/>
        </p:nvSpPr>
        <p:spPr>
          <a:xfrm>
            <a:off x="1028700" y="1028700"/>
            <a:ext cx="3984086" cy="996022"/>
          </a:xfrm>
          <a:custGeom>
            <a:avLst/>
            <a:gdLst/>
            <a:ahLst/>
            <a:cxnLst/>
            <a:rect l="l" t="t" r="r" b="b"/>
            <a:pathLst>
              <a:path w="3984086" h="996022">
                <a:moveTo>
                  <a:pt x="0" y="0"/>
                </a:moveTo>
                <a:lnTo>
                  <a:pt x="3984086" y="0"/>
                </a:lnTo>
                <a:lnTo>
                  <a:pt x="3984086" y="996022"/>
                </a:lnTo>
                <a:lnTo>
                  <a:pt x="0" y="996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6" name="TextBox 6"/>
          <p:cNvSpPr txBox="1"/>
          <p:nvPr/>
        </p:nvSpPr>
        <p:spPr>
          <a:xfrm>
            <a:off x="1319580" y="8067675"/>
            <a:ext cx="2981792" cy="1190625"/>
          </a:xfrm>
          <a:prstGeom prst="rect">
            <a:avLst/>
          </a:prstGeom>
        </p:spPr>
        <p:txBody>
          <a:bodyPr lIns="0" tIns="0" rIns="0" bIns="0" rtlCol="0" anchor="t">
            <a:spAutoFit/>
          </a:bodyPr>
          <a:lstStyle/>
          <a:p>
            <a:pPr algn="ctr">
              <a:lnSpc>
                <a:spcPts val="3000"/>
              </a:lnSpc>
            </a:pPr>
            <a:r>
              <a:rPr lang="en-US" sz="2500" b="1">
                <a:solidFill>
                  <a:srgbClr val="FFFFFF"/>
                </a:solidFill>
                <a:latin typeface="Codec Pro Bold"/>
                <a:ea typeface="Codec Pro Bold"/>
                <a:cs typeface="Codec Pro Bold"/>
                <a:sym typeface="Codec Pro Bold"/>
              </a:rPr>
              <a:t>For PowerPoint, Google Slides, and Canva</a:t>
            </a:r>
          </a:p>
        </p:txBody>
      </p:sp>
      <p:sp>
        <p:nvSpPr>
          <p:cNvPr id="7" name="TextBox 7"/>
          <p:cNvSpPr txBox="1"/>
          <p:nvPr/>
        </p:nvSpPr>
        <p:spPr>
          <a:xfrm>
            <a:off x="5495612" y="8067675"/>
            <a:ext cx="3038475" cy="1190625"/>
          </a:xfrm>
          <a:prstGeom prst="rect">
            <a:avLst/>
          </a:prstGeom>
        </p:spPr>
        <p:txBody>
          <a:bodyPr lIns="0" tIns="0" rIns="0" bIns="0" rtlCol="0" anchor="t">
            <a:spAutoFit/>
          </a:bodyPr>
          <a:lstStyle/>
          <a:p>
            <a:pPr algn="ctr">
              <a:lnSpc>
                <a:spcPts val="3000"/>
              </a:lnSpc>
            </a:pPr>
            <a:r>
              <a:rPr lang="en-US" sz="2500" b="1">
                <a:solidFill>
                  <a:srgbClr val="FFFFFF"/>
                </a:solidFill>
                <a:latin typeface="Codec Pro Bold"/>
                <a:ea typeface="Codec Pro Bold"/>
                <a:cs typeface="Codec Pro Bold"/>
                <a:sym typeface="Codec Pro Bold"/>
              </a:rPr>
              <a:t>100% free for personal or commercial use</a:t>
            </a:r>
          </a:p>
        </p:txBody>
      </p:sp>
      <p:sp>
        <p:nvSpPr>
          <p:cNvPr id="8" name="TextBox 8"/>
          <p:cNvSpPr txBox="1"/>
          <p:nvPr/>
        </p:nvSpPr>
        <p:spPr>
          <a:xfrm>
            <a:off x="9542272" y="8067675"/>
            <a:ext cx="3301374" cy="1190625"/>
          </a:xfrm>
          <a:prstGeom prst="rect">
            <a:avLst/>
          </a:prstGeom>
        </p:spPr>
        <p:txBody>
          <a:bodyPr lIns="0" tIns="0" rIns="0" bIns="0" rtlCol="0" anchor="t">
            <a:spAutoFit/>
          </a:bodyPr>
          <a:lstStyle/>
          <a:p>
            <a:pPr algn="ctr">
              <a:lnSpc>
                <a:spcPts val="3000"/>
              </a:lnSpc>
            </a:pPr>
            <a:r>
              <a:rPr lang="en-US" sz="2500" b="1">
                <a:solidFill>
                  <a:srgbClr val="FFFFFF"/>
                </a:solidFill>
                <a:latin typeface="Codec Pro Bold"/>
                <a:ea typeface="Codec Pro Bold"/>
                <a:cs typeface="Codec Pro Bold"/>
                <a:sym typeface="Codec Pro Bold"/>
              </a:rPr>
              <a:t>Ready to use, professional, and customizable</a:t>
            </a:r>
          </a:p>
        </p:txBody>
      </p:sp>
      <p:sp>
        <p:nvSpPr>
          <p:cNvPr id="9" name="TextBox 9"/>
          <p:cNvSpPr txBox="1"/>
          <p:nvPr/>
        </p:nvSpPr>
        <p:spPr>
          <a:xfrm>
            <a:off x="13932084" y="8067675"/>
            <a:ext cx="3022004" cy="1190625"/>
          </a:xfrm>
          <a:prstGeom prst="rect">
            <a:avLst/>
          </a:prstGeom>
        </p:spPr>
        <p:txBody>
          <a:bodyPr lIns="0" tIns="0" rIns="0" bIns="0" rtlCol="0" anchor="t">
            <a:spAutoFit/>
          </a:bodyPr>
          <a:lstStyle/>
          <a:p>
            <a:pPr algn="ctr">
              <a:lnSpc>
                <a:spcPts val="3000"/>
              </a:lnSpc>
            </a:pPr>
            <a:r>
              <a:rPr lang="en-US" sz="2500" b="1">
                <a:solidFill>
                  <a:srgbClr val="FFFFFF"/>
                </a:solidFill>
                <a:latin typeface="Codec Pro Bold"/>
                <a:ea typeface="Codec Pro Bold"/>
                <a:cs typeface="Codec Pro Bold"/>
                <a:sym typeface="Codec Pro Bold"/>
              </a:rPr>
              <a:t>Blow your audience away with attractive visuals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dirty="0"/>
          </a:p>
        </p:txBody>
      </p:sp>
      <p:grpSp>
        <p:nvGrpSpPr>
          <p:cNvPr id="4" name="Group 4"/>
          <p:cNvGrpSpPr/>
          <p:nvPr/>
        </p:nvGrpSpPr>
        <p:grpSpPr>
          <a:xfrm>
            <a:off x="1413237" y="3390900"/>
            <a:ext cx="6745007" cy="5105400"/>
            <a:chOff x="0" y="0"/>
            <a:chExt cx="2036673" cy="1597541"/>
          </a:xfrm>
        </p:grpSpPr>
        <p:sp>
          <p:nvSpPr>
            <p:cNvPr id="5" name="Freeform 5"/>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6" name="TextBox 6"/>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0938237" y="3467099"/>
            <a:ext cx="6094691" cy="5105401"/>
            <a:chOff x="0" y="0"/>
            <a:chExt cx="2036673" cy="1597541"/>
          </a:xfrm>
        </p:grpSpPr>
        <p:sp>
          <p:nvSpPr>
            <p:cNvPr id="8" name="Freeform 8"/>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9" name="TextBox 9"/>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1339866" y="3771899"/>
            <a:ext cx="5693063" cy="461665"/>
          </a:xfrm>
          <a:prstGeom prst="rect">
            <a:avLst/>
          </a:prstGeom>
        </p:spPr>
        <p:txBody>
          <a:bodyPr wrap="square"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Entrenamiento</a:t>
            </a:r>
            <a:r>
              <a:rPr lang="en-US" sz="3000" b="1" u="none" strike="noStrike" dirty="0">
                <a:solidFill>
                  <a:srgbClr val="78FF87"/>
                </a:solidFill>
                <a:latin typeface="Anantason UltraExpanded Bold"/>
                <a:ea typeface="Anantason UltraExpanded Bold"/>
                <a:cs typeface="Anantason UltraExpanded Bold"/>
                <a:sym typeface="Anantason UltraExpanded Bold"/>
              </a:rPr>
              <a:t> de la red</a:t>
            </a:r>
          </a:p>
        </p:txBody>
      </p:sp>
      <p:sp>
        <p:nvSpPr>
          <p:cNvPr id="11" name="TextBox 11"/>
          <p:cNvSpPr txBox="1"/>
          <p:nvPr/>
        </p:nvSpPr>
        <p:spPr>
          <a:xfrm>
            <a:off x="1789816" y="3695699"/>
            <a:ext cx="6252821" cy="461665"/>
          </a:xfrm>
          <a:prstGeom prst="rect">
            <a:avLst/>
          </a:prstGeom>
        </p:spPr>
        <p:txBody>
          <a:bodyPr wrap="square"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Búsqueda</a:t>
            </a:r>
            <a:r>
              <a:rPr lang="en-US" sz="3000" b="1" u="none" strike="noStrike" dirty="0">
                <a:solidFill>
                  <a:srgbClr val="78FF87"/>
                </a:solidFill>
                <a:latin typeface="Anantason UltraExpanded Bold"/>
                <a:ea typeface="Anantason UltraExpanded Bold"/>
                <a:cs typeface="Anantason UltraExpanded Bold"/>
                <a:sym typeface="Anantason UltraExpanded Bold"/>
              </a:rPr>
              <a:t> de </a:t>
            </a:r>
            <a:r>
              <a:rPr lang="en-US" sz="3000" b="1" u="none" strike="noStrike" dirty="0" err="1">
                <a:solidFill>
                  <a:srgbClr val="78FF87"/>
                </a:solidFill>
                <a:latin typeface="Anantason UltraExpanded Bold"/>
                <a:ea typeface="Anantason UltraExpanded Bold"/>
                <a:cs typeface="Anantason UltraExpanded Bold"/>
                <a:sym typeface="Anantason UltraExpanded Bold"/>
              </a:rPr>
              <a:t>arquitecturas</a:t>
            </a:r>
            <a:endParaRPr lang="en-US" sz="3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12" name="TextBox 12"/>
          <p:cNvSpPr txBox="1"/>
          <p:nvPr/>
        </p:nvSpPr>
        <p:spPr>
          <a:xfrm>
            <a:off x="1028700" y="1249859"/>
            <a:ext cx="14497316" cy="769441"/>
          </a:xfrm>
          <a:prstGeom prst="rect">
            <a:avLst/>
          </a:prstGeom>
        </p:spPr>
        <p:txBody>
          <a:bodyPr wrap="square" lIns="0" tIns="0" rIns="0" bIns="0" rtlCol="0" anchor="t">
            <a:spAutoFit/>
          </a:bodyPr>
          <a:lstStyle/>
          <a:p>
            <a:pPr marL="0" lvl="0" indent="0" algn="l">
              <a:lnSpc>
                <a:spcPts val="6000"/>
              </a:lnSpc>
              <a:spcBef>
                <a:spcPct val="0"/>
              </a:spcBef>
            </a:pPr>
            <a:r>
              <a:rPr lang="en-US" sz="5000" b="1" dirty="0" err="1">
                <a:solidFill>
                  <a:srgbClr val="78FF87"/>
                </a:solidFill>
                <a:latin typeface="Anantason UltraExpanded Bold"/>
                <a:ea typeface="Anantason UltraExpanded Bold"/>
                <a:cs typeface="Anantason UltraExpanded Bold"/>
                <a:sym typeface="Anantason UltraExpanded Bold"/>
              </a:rPr>
              <a:t>Entrenamiento</a:t>
            </a:r>
            <a:r>
              <a:rPr lang="en-US" sz="5000" b="1" dirty="0">
                <a:solidFill>
                  <a:srgbClr val="78FF87"/>
                </a:solidFill>
                <a:latin typeface="Anantason UltraExpanded Bold"/>
                <a:ea typeface="Anantason UltraExpanded Bold"/>
                <a:cs typeface="Anantason UltraExpanded Bold"/>
                <a:sym typeface="Anantason UltraExpanded Bold"/>
              </a:rPr>
              <a:t> de Redes </a:t>
            </a:r>
            <a:r>
              <a:rPr lang="en-US" sz="5000" b="1" dirty="0" err="1">
                <a:solidFill>
                  <a:srgbClr val="78FF87"/>
                </a:solidFill>
                <a:latin typeface="Anantason UltraExpanded Bold"/>
                <a:ea typeface="Anantason UltraExpanded Bold"/>
                <a:cs typeface="Anantason UltraExpanded Bold"/>
                <a:sym typeface="Anantason UltraExpanded Bold"/>
              </a:rPr>
              <a:t>Neuronales</a:t>
            </a:r>
            <a:endParaRPr lang="en-US" sz="5000" b="1" dirty="0">
              <a:solidFill>
                <a:srgbClr val="78FF87"/>
              </a:solidFill>
              <a:latin typeface="Anantason UltraExpanded Bold"/>
              <a:ea typeface="Anantason UltraExpanded Bold"/>
              <a:cs typeface="Anantason UltraExpanded Bold"/>
              <a:sym typeface="Anantason UltraExpanded Bold"/>
            </a:endParaRPr>
          </a:p>
        </p:txBody>
      </p:sp>
      <p:pic>
        <p:nvPicPr>
          <p:cNvPr id="20" name="Imagen 19" descr="Imagen que contiene Gráfico de burbujas&#10;&#10;Descripción generada automáticamente">
            <a:extLst>
              <a:ext uri="{FF2B5EF4-FFF2-40B4-BE49-F238E27FC236}">
                <a16:creationId xmlns:a16="http://schemas.microsoft.com/office/drawing/2014/main" id="{BECC82EE-B235-C511-A34F-095700D674FB}"/>
              </a:ext>
            </a:extLst>
          </p:cNvPr>
          <p:cNvPicPr>
            <a:picLocks noChangeAspect="1"/>
          </p:cNvPicPr>
          <p:nvPr/>
        </p:nvPicPr>
        <p:blipFill>
          <a:blip r:embed="rId3">
            <a:extLst>
              <a:ext uri="{28A0092B-C50C-407E-A947-70E740481C1C}">
                <a14:useLocalDpi xmlns:a14="http://schemas.microsoft.com/office/drawing/2010/main" val="0"/>
              </a:ext>
            </a:extLst>
          </a:blip>
          <a:srcRect l="27285" r="23103"/>
          <a:stretch/>
        </p:blipFill>
        <p:spPr>
          <a:xfrm>
            <a:off x="3318237" y="4451452"/>
            <a:ext cx="3034130" cy="3669400"/>
          </a:xfrm>
          <a:prstGeom prst="rect">
            <a:avLst/>
          </a:prstGeom>
        </p:spPr>
      </p:pic>
      <p:sp>
        <p:nvSpPr>
          <p:cNvPr id="21" name="TextBox 14">
            <a:extLst>
              <a:ext uri="{FF2B5EF4-FFF2-40B4-BE49-F238E27FC236}">
                <a16:creationId xmlns:a16="http://schemas.microsoft.com/office/drawing/2014/main" id="{C566CCE7-16CA-80DB-2628-7EB642717B6B}"/>
              </a:ext>
            </a:extLst>
          </p:cNvPr>
          <p:cNvSpPr txBox="1"/>
          <p:nvPr/>
        </p:nvSpPr>
        <p:spPr>
          <a:xfrm>
            <a:off x="3736854" y="7810499"/>
            <a:ext cx="2200999" cy="359201"/>
          </a:xfrm>
          <a:prstGeom prst="rect">
            <a:avLst/>
          </a:prstGeom>
        </p:spPr>
        <p:txBody>
          <a:bodyPr wrap="square" lIns="0" tIns="0" rIns="0" bIns="0" rtlCol="0" anchor="t">
            <a:spAutoFit/>
          </a:bodyPr>
          <a:lstStyle/>
          <a:p>
            <a:pPr algn="l">
              <a:lnSpc>
                <a:spcPts val="2879"/>
              </a:lnSpc>
              <a:spcBef>
                <a:spcPct val="0"/>
              </a:spcBef>
            </a:pPr>
            <a:r>
              <a:rPr lang="en-US" sz="2400" dirty="0">
                <a:solidFill>
                  <a:srgbClr val="FFFFFF"/>
                </a:solidFill>
                <a:latin typeface="Codec Pro"/>
                <a:ea typeface="Codec Pro"/>
                <a:cs typeface="Codec Pro"/>
                <a:sym typeface="Codec Pro"/>
              </a:rPr>
              <a:t>¿Nº </a:t>
            </a:r>
            <a:r>
              <a:rPr lang="en-US" sz="2400" dirty="0" err="1">
                <a:solidFill>
                  <a:srgbClr val="FFFFFF"/>
                </a:solidFill>
                <a:latin typeface="Codec Pro"/>
                <a:ea typeface="Codec Pro"/>
                <a:cs typeface="Codec Pro"/>
                <a:sym typeface="Codec Pro"/>
              </a:rPr>
              <a:t>neuronas</a:t>
            </a:r>
            <a:r>
              <a:rPr lang="en-US" sz="2400" dirty="0">
                <a:solidFill>
                  <a:srgbClr val="FFFFFF"/>
                </a:solidFill>
                <a:latin typeface="Codec Pro"/>
                <a:ea typeface="Codec Pro"/>
                <a:cs typeface="Codec Pro"/>
                <a:sym typeface="Codec Pro"/>
              </a:rPr>
              <a:t>?</a:t>
            </a:r>
          </a:p>
        </p:txBody>
      </p:sp>
      <p:sp>
        <p:nvSpPr>
          <p:cNvPr id="22" name="TextBox 14">
            <a:extLst>
              <a:ext uri="{FF2B5EF4-FFF2-40B4-BE49-F238E27FC236}">
                <a16:creationId xmlns:a16="http://schemas.microsoft.com/office/drawing/2014/main" id="{8A6B4494-8E61-A2D0-C7C1-77528C30F7B1}"/>
              </a:ext>
            </a:extLst>
          </p:cNvPr>
          <p:cNvSpPr txBox="1"/>
          <p:nvPr/>
        </p:nvSpPr>
        <p:spPr>
          <a:xfrm>
            <a:off x="3689364" y="4381500"/>
            <a:ext cx="2200999" cy="359201"/>
          </a:xfrm>
          <a:prstGeom prst="rect">
            <a:avLst/>
          </a:prstGeom>
        </p:spPr>
        <p:txBody>
          <a:bodyPr wrap="square" lIns="0" tIns="0" rIns="0" bIns="0" rtlCol="0" anchor="t">
            <a:spAutoFit/>
          </a:bodyPr>
          <a:lstStyle/>
          <a:p>
            <a:pPr algn="ctr">
              <a:lnSpc>
                <a:spcPts val="2879"/>
              </a:lnSpc>
              <a:spcBef>
                <a:spcPct val="0"/>
              </a:spcBef>
            </a:pPr>
            <a:r>
              <a:rPr lang="en-US" sz="2400" dirty="0">
                <a:solidFill>
                  <a:srgbClr val="FFFFFF"/>
                </a:solidFill>
                <a:latin typeface="Codec Pro"/>
                <a:ea typeface="Codec Pro"/>
                <a:cs typeface="Codec Pro"/>
                <a:sym typeface="Codec Pro"/>
              </a:rPr>
              <a:t>¿Nº </a:t>
            </a:r>
            <a:r>
              <a:rPr lang="en-US" sz="2400" dirty="0" err="1">
                <a:solidFill>
                  <a:srgbClr val="FFFFFF"/>
                </a:solidFill>
                <a:latin typeface="Codec Pro"/>
                <a:ea typeface="Codec Pro"/>
                <a:cs typeface="Codec Pro"/>
                <a:sym typeface="Codec Pro"/>
              </a:rPr>
              <a:t>capas</a:t>
            </a:r>
            <a:r>
              <a:rPr lang="en-US" sz="2400" dirty="0">
                <a:solidFill>
                  <a:srgbClr val="FFFFFF"/>
                </a:solidFill>
                <a:latin typeface="Codec Pro"/>
                <a:ea typeface="Codec Pro"/>
                <a:cs typeface="Codec Pro"/>
                <a:sym typeface="Codec Pro"/>
              </a:rPr>
              <a:t>?</a:t>
            </a:r>
          </a:p>
        </p:txBody>
      </p:sp>
      <p:pic>
        <p:nvPicPr>
          <p:cNvPr id="25" name="Imagen 24" descr="Gráfico, Gráfico de superficie&#10;&#10;Descripción generada automáticamente">
            <a:extLst>
              <a:ext uri="{FF2B5EF4-FFF2-40B4-BE49-F238E27FC236}">
                <a16:creationId xmlns:a16="http://schemas.microsoft.com/office/drawing/2014/main" id="{E7D06669-B59C-2454-2F79-95970D2AF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1815" y="4535499"/>
            <a:ext cx="4047533" cy="3281784"/>
          </a:xfrm>
          <a:prstGeom prst="rect">
            <a:avLst/>
          </a:prstGeom>
        </p:spPr>
      </p:pic>
      <p:sp>
        <p:nvSpPr>
          <p:cNvPr id="27" name="CuadroTexto 26">
            <a:extLst>
              <a:ext uri="{FF2B5EF4-FFF2-40B4-BE49-F238E27FC236}">
                <a16:creationId xmlns:a16="http://schemas.microsoft.com/office/drawing/2014/main" id="{D3CFCD87-ACF7-AFE7-0BC0-1C5200E8D09A}"/>
              </a:ext>
            </a:extLst>
          </p:cNvPr>
          <p:cNvSpPr txBox="1"/>
          <p:nvPr/>
        </p:nvSpPr>
        <p:spPr>
          <a:xfrm rot="2733421">
            <a:off x="9030531" y="3902187"/>
            <a:ext cx="865239" cy="1569660"/>
          </a:xfrm>
          <a:prstGeom prst="rect">
            <a:avLst/>
          </a:prstGeom>
          <a:noFill/>
        </p:spPr>
        <p:txBody>
          <a:bodyPr wrap="square">
            <a:spAutoFit/>
          </a:bodyPr>
          <a:lstStyle/>
          <a:p>
            <a:r>
              <a:rPr lang="en-US" sz="9600" b="1" spc="-492" dirty="0">
                <a:solidFill>
                  <a:srgbClr val="FFFFFF"/>
                </a:solidFill>
                <a:latin typeface="Codec Pro Bold"/>
                <a:ea typeface="Codec Pro Bold"/>
                <a:cs typeface="Codec Pro Bold"/>
                <a:sym typeface="Codec Pro Bold"/>
              </a:rPr>
              <a:t>↗</a:t>
            </a:r>
            <a:endParaRPr lang="es-ES" dirty="0"/>
          </a:p>
        </p:txBody>
      </p:sp>
      <p:sp>
        <p:nvSpPr>
          <p:cNvPr id="28" name="CuadroTexto 27">
            <a:extLst>
              <a:ext uri="{FF2B5EF4-FFF2-40B4-BE49-F238E27FC236}">
                <a16:creationId xmlns:a16="http://schemas.microsoft.com/office/drawing/2014/main" id="{792F49B6-D53B-8001-197B-9C182D8CD08E}"/>
              </a:ext>
            </a:extLst>
          </p:cNvPr>
          <p:cNvSpPr txBox="1"/>
          <p:nvPr/>
        </p:nvSpPr>
        <p:spPr>
          <a:xfrm rot="13558258">
            <a:off x="8954853" y="6135571"/>
            <a:ext cx="865239" cy="1569660"/>
          </a:xfrm>
          <a:prstGeom prst="rect">
            <a:avLst/>
          </a:prstGeom>
          <a:noFill/>
        </p:spPr>
        <p:txBody>
          <a:bodyPr wrap="square">
            <a:spAutoFit/>
          </a:bodyPr>
          <a:lstStyle/>
          <a:p>
            <a:r>
              <a:rPr lang="en-US" sz="9600" b="1" spc="-492" dirty="0">
                <a:solidFill>
                  <a:srgbClr val="FFFFFF"/>
                </a:solidFill>
                <a:latin typeface="Codec Pro Bold"/>
                <a:ea typeface="Codec Pro Bold"/>
                <a:cs typeface="Codec Pro Bold"/>
                <a:sym typeface="Codec Pro Bold"/>
              </a:rPr>
              <a:t>↗</a:t>
            </a:r>
            <a:endParaRPr lang="es-ES" dirty="0"/>
          </a:p>
        </p:txBody>
      </p:sp>
      <p:pic>
        <p:nvPicPr>
          <p:cNvPr id="2052" name="Picture 4" descr="Humano - Iconos gratis de personas">
            <a:extLst>
              <a:ext uri="{FF2B5EF4-FFF2-40B4-BE49-F238E27FC236}">
                <a16:creationId xmlns:a16="http://schemas.microsoft.com/office/drawing/2014/main" id="{2CA5FADF-1D9D-E9CD-4B49-7ADF091DDB4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6000"/>
                    </a14:imgEffect>
                  </a14:imgLayer>
                </a14:imgProps>
              </a:ext>
              <a:ext uri="{28A0092B-C50C-407E-A947-70E740481C1C}">
                <a14:useLocalDpi xmlns:a14="http://schemas.microsoft.com/office/drawing/2010/main" val="0"/>
              </a:ext>
            </a:extLst>
          </a:blip>
          <a:srcRect/>
          <a:stretch>
            <a:fillRect/>
          </a:stretch>
        </p:blipFill>
        <p:spPr bwMode="auto">
          <a:xfrm>
            <a:off x="1227372" y="7250976"/>
            <a:ext cx="1611438" cy="16114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mputer - Free vector icons on creazilla.com">
            <a:extLst>
              <a:ext uri="{FF2B5EF4-FFF2-40B4-BE49-F238E27FC236}">
                <a16:creationId xmlns:a16="http://schemas.microsoft.com/office/drawing/2014/main" id="{9B01580A-7333-9CE9-3A14-B3A9A92457A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H="1">
            <a:off x="15770097" y="7651405"/>
            <a:ext cx="1298703" cy="1298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754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 name="TextBox 3"/>
          <p:cNvSpPr txBox="1"/>
          <p:nvPr/>
        </p:nvSpPr>
        <p:spPr>
          <a:xfrm>
            <a:off x="1028700" y="1019175"/>
            <a:ext cx="11086001" cy="769441"/>
          </a:xfrm>
          <a:prstGeom prst="rect">
            <a:avLst/>
          </a:prstGeom>
        </p:spPr>
        <p:txBody>
          <a:bodyPr lIns="0" tIns="0" rIns="0" bIns="0" rtlCol="0" anchor="t">
            <a:spAutoFit/>
          </a:bodyPr>
          <a:lstStyle/>
          <a:p>
            <a:pPr marL="0" lvl="0" indent="0" algn="l">
              <a:lnSpc>
                <a:spcPts val="6000"/>
              </a:lnSpc>
              <a:spcBef>
                <a:spcPct val="0"/>
              </a:spcBef>
            </a:pPr>
            <a:r>
              <a:rPr lang="en-US" sz="5000" b="1" dirty="0" err="1">
                <a:solidFill>
                  <a:srgbClr val="78FF87"/>
                </a:solidFill>
                <a:latin typeface="Anantason UltraExpanded Bold"/>
                <a:ea typeface="Anantason UltraExpanded Bold"/>
                <a:cs typeface="Anantason UltraExpanded Bold"/>
                <a:sym typeface="Anantason UltraExpanded Bold"/>
              </a:rPr>
              <a:t>Neuroevolución</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16" name="TextBox 19">
            <a:extLst>
              <a:ext uri="{FF2B5EF4-FFF2-40B4-BE49-F238E27FC236}">
                <a16:creationId xmlns:a16="http://schemas.microsoft.com/office/drawing/2014/main" id="{7510071C-7586-697C-55AF-C3EFA06D4714}"/>
              </a:ext>
            </a:extLst>
          </p:cNvPr>
          <p:cNvSpPr txBox="1"/>
          <p:nvPr/>
        </p:nvSpPr>
        <p:spPr>
          <a:xfrm>
            <a:off x="1066800" y="2222758"/>
            <a:ext cx="15544800" cy="1549142"/>
          </a:xfrm>
          <a:prstGeom prst="rect">
            <a:avLst/>
          </a:prstGeom>
        </p:spPr>
        <p:txBody>
          <a:bodyPr wrap="square" lIns="0" tIns="0" rIns="0" bIns="0" rtlCol="0" anchor="t">
            <a:spAutoFit/>
          </a:bodyPr>
          <a:lstStyle/>
          <a:p>
            <a:pPr algn="l">
              <a:lnSpc>
                <a:spcPts val="2202"/>
              </a:lnSpc>
            </a:pPr>
            <a:r>
              <a:rPr lang="en-US" sz="3200" b="1" dirty="0">
                <a:solidFill>
                  <a:srgbClr val="78FF87"/>
                </a:solidFill>
                <a:latin typeface="Anantason UltraExpanded Bold"/>
                <a:ea typeface="Anantason UltraExpanded Bold"/>
                <a:cs typeface="Anantason UltraExpanded Bold"/>
                <a:sym typeface="Anantason UltraExpanded Bold"/>
              </a:rPr>
              <a:t>¿</a:t>
            </a:r>
            <a:r>
              <a:rPr lang="en-US" sz="3200" b="1" dirty="0" err="1">
                <a:solidFill>
                  <a:srgbClr val="78FF87"/>
                </a:solidFill>
                <a:latin typeface="Anantason UltraExpanded Bold"/>
                <a:ea typeface="Anantason UltraExpanded Bold"/>
                <a:cs typeface="Anantason UltraExpanded Bold"/>
                <a:sym typeface="Anantason UltraExpanded Bold"/>
              </a:rPr>
              <a:t>Qué</a:t>
            </a:r>
            <a:r>
              <a:rPr lang="en-US" sz="3200" b="1" dirty="0">
                <a:solidFill>
                  <a:srgbClr val="78FF87"/>
                </a:solidFill>
                <a:latin typeface="Anantason UltraExpanded Bold"/>
                <a:ea typeface="Anantason UltraExpanded Bold"/>
                <a:cs typeface="Anantason UltraExpanded Bold"/>
                <a:sym typeface="Anantason UltraExpanded Bold"/>
              </a:rPr>
              <a:t> es?</a:t>
            </a:r>
          </a:p>
          <a:p>
            <a:pPr algn="l">
              <a:lnSpc>
                <a:spcPts val="2202"/>
              </a:lnSpc>
            </a:pPr>
            <a:endParaRPr lang="en-US" sz="3200" b="1" dirty="0">
              <a:solidFill>
                <a:srgbClr val="78FF87"/>
              </a:solidFill>
              <a:latin typeface="Anantason UltraExpanded Bold"/>
              <a:ea typeface="Anantason UltraExpanded Bold"/>
              <a:cs typeface="Anantason UltraExpanded Bold"/>
              <a:sym typeface="Anantason UltraExpanded Bold"/>
            </a:endParaRPr>
          </a:p>
          <a:p>
            <a:pPr marL="176106" lvl="1" algn="l"/>
            <a:r>
              <a:rPr lang="en-US" sz="3200" b="1" dirty="0" err="1">
                <a:solidFill>
                  <a:srgbClr val="FFFFFF"/>
                </a:solidFill>
                <a:latin typeface="Codec Pro"/>
                <a:ea typeface="Codec Pro"/>
                <a:cs typeface="Codec Pro"/>
                <a:sym typeface="Codec Pro"/>
              </a:rPr>
              <a:t>Algoritmos</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evolutivos</a:t>
            </a:r>
            <a:r>
              <a:rPr lang="en-US" sz="3200" b="1" dirty="0">
                <a:solidFill>
                  <a:srgbClr val="FFFFFF"/>
                </a:solidFill>
                <a:latin typeface="Codec Pro"/>
                <a:ea typeface="Codec Pro"/>
                <a:cs typeface="Codec Pro"/>
                <a:sym typeface="Codec Pro"/>
              </a:rPr>
              <a:t> </a:t>
            </a:r>
            <a:r>
              <a:rPr lang="en-US" sz="3200" dirty="0">
                <a:solidFill>
                  <a:srgbClr val="FFFFFF"/>
                </a:solidFill>
                <a:latin typeface="Codec Pro"/>
                <a:ea typeface="Codec Pro"/>
                <a:cs typeface="Codec Pro"/>
                <a:sym typeface="Codec Pro"/>
              </a:rPr>
              <a:t>para </a:t>
            </a:r>
            <a:r>
              <a:rPr lang="en-US" sz="3200" b="1" dirty="0" err="1">
                <a:solidFill>
                  <a:srgbClr val="FFFFFF"/>
                </a:solidFill>
                <a:latin typeface="Codec Pro"/>
                <a:ea typeface="Codec Pro"/>
                <a:cs typeface="Codec Pro"/>
                <a:sym typeface="Codec Pro"/>
              </a:rPr>
              <a:t>entrenar</a:t>
            </a:r>
            <a:r>
              <a:rPr lang="en-US" sz="3200" b="1" dirty="0">
                <a:solidFill>
                  <a:srgbClr val="FFFFFF"/>
                </a:solidFill>
                <a:latin typeface="Codec Pro"/>
                <a:ea typeface="Codec Pro"/>
                <a:cs typeface="Codec Pro"/>
                <a:sym typeface="Codec Pro"/>
              </a:rPr>
              <a:t> redes </a:t>
            </a:r>
            <a:r>
              <a:rPr lang="en-US" sz="3200" b="1" dirty="0" err="1">
                <a:solidFill>
                  <a:srgbClr val="FFFFFF"/>
                </a:solidFill>
                <a:latin typeface="Codec Pro"/>
                <a:ea typeface="Codec Pro"/>
                <a:cs typeface="Codec Pro"/>
                <a:sym typeface="Codec Pro"/>
              </a:rPr>
              <a:t>neuronales</a:t>
            </a:r>
            <a:r>
              <a:rPr lang="en-US" sz="3200" b="1" dirty="0">
                <a:solidFill>
                  <a:srgbClr val="FFFFFF"/>
                </a:solidFill>
                <a:latin typeface="Codec Pro"/>
                <a:ea typeface="Codec Pro"/>
                <a:cs typeface="Codec Pro"/>
                <a:sym typeface="Codec Pro"/>
              </a:rPr>
              <a:t> </a:t>
            </a:r>
            <a:r>
              <a:rPr lang="en-US" sz="3200" dirty="0" err="1">
                <a:solidFill>
                  <a:srgbClr val="FFFFFF"/>
                </a:solidFill>
                <a:latin typeface="Codec Pro"/>
                <a:ea typeface="Codec Pro"/>
                <a:cs typeface="Codec Pro"/>
                <a:sym typeface="Codec Pro"/>
              </a:rPr>
              <a:t>buscando</a:t>
            </a:r>
            <a:r>
              <a:rPr lang="en-US" sz="3200" dirty="0">
                <a:solidFill>
                  <a:srgbClr val="FFFFFF"/>
                </a:solidFill>
                <a:latin typeface="Codec Pro"/>
                <a:ea typeface="Codec Pro"/>
                <a:cs typeface="Codec Pro"/>
                <a:sym typeface="Codec Pro"/>
              </a:rPr>
              <a:t> al </a:t>
            </a:r>
            <a:r>
              <a:rPr lang="en-US" sz="3200" dirty="0" err="1">
                <a:solidFill>
                  <a:srgbClr val="FFFFFF"/>
                </a:solidFill>
                <a:latin typeface="Codec Pro"/>
                <a:ea typeface="Codec Pro"/>
                <a:cs typeface="Codec Pro"/>
                <a:sym typeface="Codec Pro"/>
              </a:rPr>
              <a:t>mismo</a:t>
            </a:r>
            <a:r>
              <a:rPr lang="en-US" sz="3200" dirty="0">
                <a:solidFill>
                  <a:srgbClr val="FFFFFF"/>
                </a:solidFill>
                <a:latin typeface="Codec Pro"/>
                <a:ea typeface="Codec Pro"/>
                <a:cs typeface="Codec Pro"/>
                <a:sym typeface="Codec Pro"/>
              </a:rPr>
              <a:t> </a:t>
            </a:r>
            <a:r>
              <a:rPr lang="en-US" sz="3200" dirty="0" err="1">
                <a:solidFill>
                  <a:srgbClr val="FFFFFF"/>
                </a:solidFill>
                <a:latin typeface="Codec Pro"/>
                <a:ea typeface="Codec Pro"/>
                <a:cs typeface="Codec Pro"/>
                <a:sym typeface="Codec Pro"/>
              </a:rPr>
              <a:t>tiempo</a:t>
            </a:r>
            <a:r>
              <a:rPr lang="en-US" sz="3200" dirty="0">
                <a:solidFill>
                  <a:srgbClr val="FFFFFF"/>
                </a:solidFill>
                <a:latin typeface="Codec Pro"/>
                <a:ea typeface="Codec Pro"/>
                <a:cs typeface="Codec Pro"/>
                <a:sym typeface="Codec Pro"/>
              </a:rPr>
              <a:t> la </a:t>
            </a:r>
            <a:r>
              <a:rPr lang="en-US" sz="3200" dirty="0" err="1">
                <a:solidFill>
                  <a:srgbClr val="FFFFFF"/>
                </a:solidFill>
                <a:latin typeface="Codec Pro"/>
                <a:ea typeface="Codec Pro"/>
                <a:cs typeface="Codec Pro"/>
                <a:sym typeface="Codec Pro"/>
              </a:rPr>
              <a:t>mejor</a:t>
            </a:r>
            <a:r>
              <a:rPr lang="en-US" sz="3200"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arquitectura</a:t>
            </a:r>
            <a:endParaRPr lang="en-US" sz="3200" b="1" dirty="0">
              <a:solidFill>
                <a:srgbClr val="FFFFFF"/>
              </a:solidFill>
              <a:latin typeface="Codec Pro"/>
              <a:ea typeface="Codec Pro"/>
              <a:cs typeface="Codec Pro"/>
              <a:sym typeface="Codec Pro"/>
            </a:endParaRPr>
          </a:p>
        </p:txBody>
      </p:sp>
      <p:sp>
        <p:nvSpPr>
          <p:cNvPr id="17" name="TextBox 19">
            <a:extLst>
              <a:ext uri="{FF2B5EF4-FFF2-40B4-BE49-F238E27FC236}">
                <a16:creationId xmlns:a16="http://schemas.microsoft.com/office/drawing/2014/main" id="{D925A4E9-B86C-A5E6-6EDE-8AF8A52F9DF4}"/>
              </a:ext>
            </a:extLst>
          </p:cNvPr>
          <p:cNvSpPr txBox="1"/>
          <p:nvPr/>
        </p:nvSpPr>
        <p:spPr>
          <a:xfrm>
            <a:off x="1004119" y="4403243"/>
            <a:ext cx="15544800" cy="1376659"/>
          </a:xfrm>
          <a:prstGeom prst="rect">
            <a:avLst/>
          </a:prstGeom>
        </p:spPr>
        <p:txBody>
          <a:bodyPr wrap="square" lIns="0" tIns="0" rIns="0" bIns="0" rtlCol="0" anchor="t">
            <a:spAutoFit/>
          </a:bodyPr>
          <a:lstStyle/>
          <a:p>
            <a:pPr algn="l">
              <a:lnSpc>
                <a:spcPts val="2202"/>
              </a:lnSpc>
            </a:pPr>
            <a:r>
              <a:rPr lang="en-US" sz="3200" b="1" dirty="0">
                <a:solidFill>
                  <a:srgbClr val="78FF87"/>
                </a:solidFill>
                <a:latin typeface="Anantason UltraExpanded Bold"/>
                <a:ea typeface="Anantason UltraExpanded Bold"/>
                <a:cs typeface="Anantason UltraExpanded Bold"/>
                <a:sym typeface="Anantason UltraExpanded Bold"/>
              </a:rPr>
              <a:t>Estado del </a:t>
            </a:r>
            <a:r>
              <a:rPr lang="en-US" sz="3200" b="1" dirty="0" err="1">
                <a:solidFill>
                  <a:srgbClr val="78FF87"/>
                </a:solidFill>
                <a:latin typeface="Anantason UltraExpanded Bold"/>
                <a:ea typeface="Anantason UltraExpanded Bold"/>
                <a:cs typeface="Anantason UltraExpanded Bold"/>
                <a:sym typeface="Anantason UltraExpanded Bold"/>
              </a:rPr>
              <a:t>arte</a:t>
            </a:r>
            <a:r>
              <a:rPr lang="en-US" sz="3200" b="1" dirty="0">
                <a:solidFill>
                  <a:srgbClr val="78FF87"/>
                </a:solidFill>
                <a:latin typeface="Anantason UltraExpanded Bold"/>
                <a:ea typeface="Anantason UltraExpanded Bold"/>
                <a:cs typeface="Anantason UltraExpanded Bold"/>
                <a:sym typeface="Anantason UltraExpanded Bold"/>
              </a:rPr>
              <a:t>:</a:t>
            </a:r>
          </a:p>
          <a:p>
            <a:pPr algn="l">
              <a:lnSpc>
                <a:spcPts val="2202"/>
              </a:lnSpc>
            </a:pPr>
            <a:endParaRPr lang="en-US" sz="3200" b="1" dirty="0">
              <a:solidFill>
                <a:srgbClr val="78FF87"/>
              </a:solidFill>
              <a:latin typeface="Anantason UltraExpanded Bold"/>
              <a:ea typeface="Anantason UltraExpanded Bold"/>
              <a:cs typeface="Anantason UltraExpanded Bold"/>
              <a:sym typeface="Anantason UltraExpanded Bold"/>
            </a:endParaRPr>
          </a:p>
          <a:p>
            <a:pPr marL="176106" lvl="1" algn="l">
              <a:lnSpc>
                <a:spcPts val="1957"/>
              </a:lnSpc>
            </a:pP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NeuroEvolution</a:t>
            </a:r>
            <a:r>
              <a:rPr lang="en-US" sz="3200" b="1" dirty="0">
                <a:solidFill>
                  <a:srgbClr val="FFFFFF"/>
                </a:solidFill>
                <a:latin typeface="Codec Pro"/>
                <a:ea typeface="Codec Pro"/>
                <a:cs typeface="Codec Pro"/>
                <a:sym typeface="Codec Pro"/>
              </a:rPr>
              <a:t> of Augmented Topologies (NEAT)</a:t>
            </a:r>
          </a:p>
          <a:p>
            <a:pPr marL="176106" lvl="1" algn="l">
              <a:lnSpc>
                <a:spcPts val="1957"/>
              </a:lnSpc>
            </a:pPr>
            <a:endParaRPr lang="en-US" sz="3200" b="1" dirty="0">
              <a:solidFill>
                <a:srgbClr val="FFFFFF"/>
              </a:solidFill>
              <a:latin typeface="Codec Pro"/>
              <a:ea typeface="Codec Pro"/>
              <a:cs typeface="Codec Pro"/>
              <a:sym typeface="Codec Pro"/>
            </a:endParaRPr>
          </a:p>
          <a:p>
            <a:pPr marL="176106" lvl="1" algn="l">
              <a:lnSpc>
                <a:spcPts val="1957"/>
              </a:lnSpc>
            </a:pP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HyperNEAT</a:t>
            </a:r>
            <a:endParaRPr lang="en-US" sz="3200" b="1" dirty="0">
              <a:solidFill>
                <a:srgbClr val="FFFFFF"/>
              </a:solidFill>
              <a:latin typeface="Codec Pro"/>
              <a:ea typeface="Codec Pro"/>
              <a:cs typeface="Codec Pro"/>
              <a:sym typeface="Codec Pro"/>
            </a:endParaRPr>
          </a:p>
        </p:txBody>
      </p:sp>
      <p:pic>
        <p:nvPicPr>
          <p:cNvPr id="19" name="Imagen 18">
            <a:extLst>
              <a:ext uri="{FF2B5EF4-FFF2-40B4-BE49-F238E27FC236}">
                <a16:creationId xmlns:a16="http://schemas.microsoft.com/office/drawing/2014/main" id="{80C2429D-B3B9-FF95-B521-8A9FD66F9F88}"/>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35501" y="5830080"/>
            <a:ext cx="9016998" cy="37726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3" name="Freeform 4">
            <a:extLst>
              <a:ext uri="{FF2B5EF4-FFF2-40B4-BE49-F238E27FC236}">
                <a16:creationId xmlns:a16="http://schemas.microsoft.com/office/drawing/2014/main" id="{A3A94FEC-E93E-691A-02A5-C02BFB5A1A73}"/>
              </a:ext>
            </a:extLst>
          </p:cNvPr>
          <p:cNvSpPr/>
          <p:nvPr/>
        </p:nvSpPr>
        <p:spPr>
          <a:xfrm>
            <a:off x="7707361" y="1728362"/>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2"/>
            <a:stretch>
              <a:fillRect/>
            </a:stretch>
          </a:blipFill>
          <a:ln cap="sq">
            <a:noFill/>
            <a:prstDash val="solid"/>
            <a:miter/>
          </a:ln>
        </p:spPr>
        <p:txBody>
          <a:bodyPr/>
          <a:lstStyle/>
          <a:p>
            <a:endParaRPr lang="es-ES"/>
          </a:p>
        </p:txBody>
      </p:sp>
      <p:sp>
        <p:nvSpPr>
          <p:cNvPr id="4" name="TextBox 4"/>
          <p:cNvSpPr txBox="1"/>
          <p:nvPr/>
        </p:nvSpPr>
        <p:spPr>
          <a:xfrm>
            <a:off x="1028699" y="998686"/>
            <a:ext cx="7732991"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NEAT vs </a:t>
            </a:r>
            <a:r>
              <a:rPr lang="en-US" sz="5000" b="1" u="none" strike="noStrike" dirty="0" err="1">
                <a:solidFill>
                  <a:srgbClr val="78FF87"/>
                </a:solidFill>
                <a:latin typeface="Anantason UltraExpanded Bold"/>
                <a:ea typeface="Anantason UltraExpanded Bold"/>
                <a:cs typeface="Anantason UltraExpanded Bold"/>
                <a:sym typeface="Anantason UltraExpanded Bold"/>
              </a:rPr>
              <a:t>FakeNEAT</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grpSp>
        <p:nvGrpSpPr>
          <p:cNvPr id="21" name="Group 4">
            <a:extLst>
              <a:ext uri="{FF2B5EF4-FFF2-40B4-BE49-F238E27FC236}">
                <a16:creationId xmlns:a16="http://schemas.microsoft.com/office/drawing/2014/main" id="{9ED86C1B-0C5A-3429-2D88-B07D56F06B81}"/>
              </a:ext>
            </a:extLst>
          </p:cNvPr>
          <p:cNvGrpSpPr/>
          <p:nvPr/>
        </p:nvGrpSpPr>
        <p:grpSpPr>
          <a:xfrm>
            <a:off x="1028700" y="2247900"/>
            <a:ext cx="7732992" cy="6065663"/>
            <a:chOff x="0" y="0"/>
            <a:chExt cx="2036673" cy="1597541"/>
          </a:xfrm>
        </p:grpSpPr>
        <p:sp>
          <p:nvSpPr>
            <p:cNvPr id="22" name="Freeform 5">
              <a:extLst>
                <a:ext uri="{FF2B5EF4-FFF2-40B4-BE49-F238E27FC236}">
                  <a16:creationId xmlns:a16="http://schemas.microsoft.com/office/drawing/2014/main" id="{B3E690C2-628D-94D2-33D6-2BBBBC943E3A}"/>
                </a:ext>
              </a:extLst>
            </p:cNvPr>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23" name="TextBox 6">
              <a:extLst>
                <a:ext uri="{FF2B5EF4-FFF2-40B4-BE49-F238E27FC236}">
                  <a16:creationId xmlns:a16="http://schemas.microsoft.com/office/drawing/2014/main" id="{76A118CF-DDD7-FD3C-6768-42FFC9006C5D}"/>
                </a:ext>
              </a:extLst>
            </p:cNvPr>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grpSp>
        <p:nvGrpSpPr>
          <p:cNvPr id="24" name="Group 7">
            <a:extLst>
              <a:ext uri="{FF2B5EF4-FFF2-40B4-BE49-F238E27FC236}">
                <a16:creationId xmlns:a16="http://schemas.microsoft.com/office/drawing/2014/main" id="{540D752B-8D7B-6590-2C8F-1507C73D1C37}"/>
              </a:ext>
            </a:extLst>
          </p:cNvPr>
          <p:cNvGrpSpPr/>
          <p:nvPr/>
        </p:nvGrpSpPr>
        <p:grpSpPr>
          <a:xfrm>
            <a:off x="9526308" y="2247900"/>
            <a:ext cx="7732992" cy="6065663"/>
            <a:chOff x="0" y="0"/>
            <a:chExt cx="2036673" cy="1597541"/>
          </a:xfrm>
        </p:grpSpPr>
        <p:sp>
          <p:nvSpPr>
            <p:cNvPr id="25" name="Freeform 8">
              <a:extLst>
                <a:ext uri="{FF2B5EF4-FFF2-40B4-BE49-F238E27FC236}">
                  <a16:creationId xmlns:a16="http://schemas.microsoft.com/office/drawing/2014/main" id="{B1F5A3B8-D0E0-FAE8-69B9-E54CF7031907}"/>
                </a:ext>
              </a:extLst>
            </p:cNvPr>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26" name="TextBox 9">
              <a:extLst>
                <a:ext uri="{FF2B5EF4-FFF2-40B4-BE49-F238E27FC236}">
                  <a16:creationId xmlns:a16="http://schemas.microsoft.com/office/drawing/2014/main" id="{F8490CD4-DCFD-9B9F-CFC6-DD7CE84B16ED}"/>
                </a:ext>
              </a:extLst>
            </p:cNvPr>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sp>
        <p:nvSpPr>
          <p:cNvPr id="27" name="TextBox 10">
            <a:extLst>
              <a:ext uri="{FF2B5EF4-FFF2-40B4-BE49-F238E27FC236}">
                <a16:creationId xmlns:a16="http://schemas.microsoft.com/office/drawing/2014/main" id="{C5016302-FA03-5F7D-B41E-7AD9A21C6C2E}"/>
              </a:ext>
            </a:extLst>
          </p:cNvPr>
          <p:cNvSpPr txBox="1"/>
          <p:nvPr/>
        </p:nvSpPr>
        <p:spPr>
          <a:xfrm>
            <a:off x="9927937" y="2799365"/>
            <a:ext cx="3464868"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FakeNEAT</a:t>
            </a:r>
            <a:endParaRPr lang="en-US" sz="3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28" name="TextBox 11">
            <a:extLst>
              <a:ext uri="{FF2B5EF4-FFF2-40B4-BE49-F238E27FC236}">
                <a16:creationId xmlns:a16="http://schemas.microsoft.com/office/drawing/2014/main" id="{87C113B5-E23D-0501-9C7B-3D28F3851AE4}"/>
              </a:ext>
            </a:extLst>
          </p:cNvPr>
          <p:cNvSpPr txBox="1"/>
          <p:nvPr/>
        </p:nvSpPr>
        <p:spPr>
          <a:xfrm>
            <a:off x="1519579" y="2799365"/>
            <a:ext cx="3323109"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dirty="0">
                <a:solidFill>
                  <a:srgbClr val="78FF87"/>
                </a:solidFill>
                <a:latin typeface="Anantason UltraExpanded Bold"/>
                <a:ea typeface="Anantason UltraExpanded Bold"/>
                <a:cs typeface="Anantason UltraExpanded Bold"/>
                <a:sym typeface="Anantason UltraExpanded Bold"/>
              </a:rPr>
              <a:t>NEAT</a:t>
            </a:r>
          </a:p>
        </p:txBody>
      </p:sp>
      <p:sp>
        <p:nvSpPr>
          <p:cNvPr id="29" name="TextBox 13">
            <a:extLst>
              <a:ext uri="{FF2B5EF4-FFF2-40B4-BE49-F238E27FC236}">
                <a16:creationId xmlns:a16="http://schemas.microsoft.com/office/drawing/2014/main" id="{029AE6F7-0A81-9A1C-CDA6-04DB4FC06A34}"/>
              </a:ext>
            </a:extLst>
          </p:cNvPr>
          <p:cNvSpPr txBox="1"/>
          <p:nvPr/>
        </p:nvSpPr>
        <p:spPr>
          <a:xfrm>
            <a:off x="1357176" y="7020911"/>
            <a:ext cx="7076035" cy="731098"/>
          </a:xfrm>
          <a:prstGeom prst="rect">
            <a:avLst/>
          </a:prstGeom>
        </p:spPr>
        <p:txBody>
          <a:bodyPr wrap="square" lIns="0" tIns="0" rIns="0" bIns="0" rtlCol="0" anchor="t">
            <a:spAutoFit/>
          </a:bodyPr>
          <a:lstStyle/>
          <a:p>
            <a:pPr algn="l">
              <a:lnSpc>
                <a:spcPts val="2879"/>
              </a:lnSpc>
            </a:pPr>
            <a:r>
              <a:rPr lang="en-US" sz="2400" dirty="0">
                <a:solidFill>
                  <a:srgbClr val="FFFFFF"/>
                </a:solidFill>
                <a:latin typeface="Codec Pro"/>
                <a:ea typeface="Codec Pro"/>
                <a:cs typeface="Codec Pro"/>
                <a:sym typeface="Codec Pro"/>
              </a:rPr>
              <a:t>Principal </a:t>
            </a:r>
            <a:r>
              <a:rPr lang="en-US" sz="2400" dirty="0" err="1">
                <a:solidFill>
                  <a:srgbClr val="FFFFFF"/>
                </a:solidFill>
                <a:latin typeface="Codec Pro"/>
                <a:ea typeface="Codec Pro"/>
                <a:cs typeface="Codec Pro"/>
                <a:sym typeface="Codec Pro"/>
              </a:rPr>
              <a:t>problema</a:t>
            </a:r>
            <a:r>
              <a:rPr lang="en-US" sz="2400" dirty="0">
                <a:solidFill>
                  <a:srgbClr val="FFFFFF"/>
                </a:solidFill>
                <a:latin typeface="Codec Pro"/>
                <a:ea typeface="Codec Pro"/>
                <a:cs typeface="Codec Pro"/>
                <a:sym typeface="Codec Pro"/>
              </a:rPr>
              <a:t>: Poco </a:t>
            </a:r>
            <a:r>
              <a:rPr lang="en-US" sz="2400" dirty="0" err="1">
                <a:solidFill>
                  <a:srgbClr val="FFFFFF"/>
                </a:solidFill>
                <a:latin typeface="Codec Pro"/>
                <a:ea typeface="Codec Pro"/>
                <a:cs typeface="Codec Pro"/>
                <a:sym typeface="Codec Pro"/>
              </a:rPr>
              <a:t>óptimo</a:t>
            </a:r>
            <a:r>
              <a:rPr lang="en-US" sz="2400" dirty="0">
                <a:solidFill>
                  <a:srgbClr val="FFFFFF"/>
                </a:solidFill>
                <a:latin typeface="Codec Pro"/>
                <a:ea typeface="Codec Pro"/>
                <a:cs typeface="Codec Pro"/>
                <a:sym typeface="Codec Pro"/>
              </a:rPr>
              <a:t> para </a:t>
            </a:r>
            <a:r>
              <a:rPr lang="en-US" sz="2400" dirty="0" err="1">
                <a:solidFill>
                  <a:srgbClr val="FFFFFF"/>
                </a:solidFill>
                <a:latin typeface="Codec Pro"/>
                <a:ea typeface="Codec Pro"/>
                <a:cs typeface="Codec Pro"/>
                <a:sym typeface="Codec Pro"/>
              </a:rPr>
              <a:t>inferencia</a:t>
            </a:r>
            <a:endParaRPr lang="en-US" sz="240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p:txBody>
      </p:sp>
      <p:sp>
        <p:nvSpPr>
          <p:cNvPr id="30" name="TextBox 14">
            <a:extLst>
              <a:ext uri="{FF2B5EF4-FFF2-40B4-BE49-F238E27FC236}">
                <a16:creationId xmlns:a16="http://schemas.microsoft.com/office/drawing/2014/main" id="{F411CC63-ED6A-1608-6F76-8164A5054E12}"/>
              </a:ext>
            </a:extLst>
          </p:cNvPr>
          <p:cNvSpPr txBox="1"/>
          <p:nvPr/>
        </p:nvSpPr>
        <p:spPr>
          <a:xfrm>
            <a:off x="9927937" y="3975807"/>
            <a:ext cx="6825498" cy="4078168"/>
          </a:xfrm>
          <a:prstGeom prst="rect">
            <a:avLst/>
          </a:prstGeom>
        </p:spPr>
        <p:txBody>
          <a:bodyPr lIns="0" tIns="0" rIns="0" bIns="0" rtlCol="0" anchor="t">
            <a:spAutoFit/>
          </a:bodyPr>
          <a:lstStyle/>
          <a:p>
            <a:pPr algn="l">
              <a:lnSpc>
                <a:spcPts val="2879"/>
              </a:lnSpc>
              <a:spcBef>
                <a:spcPct val="0"/>
              </a:spcBef>
            </a:pPr>
            <a:r>
              <a:rPr lang="en-US" sz="2400" dirty="0" err="1">
                <a:solidFill>
                  <a:srgbClr val="FFFFFF"/>
                </a:solidFill>
                <a:latin typeface="Codec Pro"/>
                <a:ea typeface="Codec Pro"/>
                <a:cs typeface="Codec Pro"/>
                <a:sym typeface="Codec Pro"/>
              </a:rPr>
              <a:t>Centrado</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en</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optimizar</a:t>
            </a:r>
            <a:r>
              <a:rPr lang="en-US" sz="2400" dirty="0">
                <a:solidFill>
                  <a:srgbClr val="FFFFFF"/>
                </a:solidFill>
                <a:latin typeface="Codec Pro"/>
                <a:ea typeface="Codec Pro"/>
                <a:cs typeface="Codec Pro"/>
                <a:sym typeface="Codec Pro"/>
              </a:rPr>
              <a:t>:</a:t>
            </a:r>
          </a:p>
          <a:p>
            <a:pPr marL="342900" indent="-342900" algn="l">
              <a:lnSpc>
                <a:spcPts val="2879"/>
              </a:lnSpc>
              <a:spcBef>
                <a:spcPct val="0"/>
              </a:spcBef>
              <a:buFont typeface="Arial" panose="020B0604020202020204" pitchFamily="34" charset="0"/>
              <a:buChar char="•"/>
            </a:pPr>
            <a:r>
              <a:rPr lang="en-US" sz="2400" dirty="0" err="1">
                <a:solidFill>
                  <a:srgbClr val="FFFFFF"/>
                </a:solidFill>
                <a:latin typeface="Codec Pro"/>
                <a:ea typeface="Codec Pro"/>
                <a:cs typeface="Codec Pro"/>
                <a:sym typeface="Codec Pro"/>
              </a:rPr>
              <a:t>Neuronas</a:t>
            </a:r>
            <a:r>
              <a:rPr lang="en-US" sz="2400" dirty="0">
                <a:solidFill>
                  <a:srgbClr val="FFFFFF"/>
                </a:solidFill>
                <a:latin typeface="Codec Pro"/>
                <a:ea typeface="Codec Pro"/>
                <a:cs typeface="Codec Pro"/>
                <a:sym typeface="Codec Pro"/>
              </a:rPr>
              <a:t> de </a:t>
            </a:r>
            <a:r>
              <a:rPr lang="en-US" sz="2400" dirty="0" err="1">
                <a:solidFill>
                  <a:srgbClr val="FFFFFF"/>
                </a:solidFill>
                <a:latin typeface="Codec Pro"/>
                <a:ea typeface="Codec Pro"/>
                <a:cs typeface="Codec Pro"/>
                <a:sym typeface="Codec Pro"/>
              </a:rPr>
              <a:t>cada</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capa</a:t>
            </a:r>
            <a:endParaRPr lang="en-US" sz="2400" dirty="0">
              <a:solidFill>
                <a:srgbClr val="FFFFFF"/>
              </a:solidFill>
              <a:latin typeface="Codec Pro"/>
              <a:ea typeface="Codec Pro"/>
              <a:cs typeface="Codec Pro"/>
              <a:sym typeface="Codec Pro"/>
            </a:endParaRPr>
          </a:p>
          <a:p>
            <a:pPr marL="342900" indent="-342900">
              <a:lnSpc>
                <a:spcPts val="2879"/>
              </a:lnSpc>
              <a:spcBef>
                <a:spcPct val="0"/>
              </a:spcBef>
              <a:buFont typeface="Arial" panose="020B0604020202020204" pitchFamily="34" charset="0"/>
              <a:buChar char="•"/>
            </a:pPr>
            <a:r>
              <a:rPr lang="en-US" sz="2400" dirty="0">
                <a:solidFill>
                  <a:srgbClr val="FFFFFF"/>
                </a:solidFill>
                <a:latin typeface="Codec Pro"/>
                <a:ea typeface="Codec Pro"/>
                <a:cs typeface="Codec Pro"/>
                <a:sym typeface="Codec Pro"/>
              </a:rPr>
              <a:t>Pesos de la red</a:t>
            </a:r>
          </a:p>
          <a:p>
            <a:pPr marL="342900" indent="-342900">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a:lnSpc>
                <a:spcPts val="2879"/>
              </a:lnSpc>
              <a:spcBef>
                <a:spcPct val="0"/>
              </a:spcBef>
            </a:pPr>
            <a:r>
              <a:rPr lang="en-US" sz="2400" dirty="0" err="1">
                <a:solidFill>
                  <a:srgbClr val="FFFFFF"/>
                </a:solidFill>
                <a:latin typeface="Codec Pro"/>
                <a:ea typeface="Codec Pro"/>
                <a:cs typeface="Codec Pro"/>
                <a:sym typeface="Codec Pro"/>
              </a:rPr>
              <a:t>Limitaciones</a:t>
            </a:r>
            <a:r>
              <a:rPr lang="en-US" sz="2400" dirty="0">
                <a:solidFill>
                  <a:srgbClr val="FFFFFF"/>
                </a:solidFill>
                <a:latin typeface="Codec Pro"/>
                <a:ea typeface="Codec Pro"/>
                <a:cs typeface="Codec Pro"/>
                <a:sym typeface="Codec Pro"/>
              </a:rPr>
              <a:t>:</a:t>
            </a:r>
          </a:p>
          <a:p>
            <a:pPr marL="342900" indent="-342900">
              <a:lnSpc>
                <a:spcPts val="2879"/>
              </a:lnSpc>
              <a:spcBef>
                <a:spcPct val="0"/>
              </a:spcBef>
              <a:buFont typeface="Arial" panose="020B0604020202020204" pitchFamily="34" charset="0"/>
              <a:buChar char="•"/>
            </a:pPr>
            <a:r>
              <a:rPr lang="en-US" sz="2400" dirty="0" err="1">
                <a:solidFill>
                  <a:srgbClr val="FFFFFF"/>
                </a:solidFill>
                <a:latin typeface="Codec Pro"/>
                <a:ea typeface="Codec Pro"/>
                <a:cs typeface="Codec Pro"/>
                <a:sym typeface="Codec Pro"/>
              </a:rPr>
              <a:t>Número</a:t>
            </a:r>
            <a:r>
              <a:rPr lang="en-US" sz="2400" dirty="0">
                <a:solidFill>
                  <a:srgbClr val="FFFFFF"/>
                </a:solidFill>
                <a:latin typeface="Codec Pro"/>
                <a:ea typeface="Codec Pro"/>
                <a:cs typeface="Codec Pro"/>
                <a:sym typeface="Codec Pro"/>
              </a:rPr>
              <a:t> de </a:t>
            </a:r>
            <a:r>
              <a:rPr lang="en-US" sz="2400" dirty="0" err="1">
                <a:solidFill>
                  <a:srgbClr val="FFFFFF"/>
                </a:solidFill>
                <a:latin typeface="Codec Pro"/>
                <a:ea typeface="Codec Pro"/>
                <a:cs typeface="Codec Pro"/>
                <a:sym typeface="Codec Pro"/>
              </a:rPr>
              <a:t>capas</a:t>
            </a:r>
            <a:endParaRPr lang="en-US" sz="2400" dirty="0">
              <a:solidFill>
                <a:srgbClr val="FFFFFF"/>
              </a:solidFill>
              <a:latin typeface="Codec Pro"/>
              <a:ea typeface="Codec Pro"/>
              <a:cs typeface="Codec Pro"/>
              <a:sym typeface="Codec Pro"/>
            </a:endParaRPr>
          </a:p>
          <a:p>
            <a:pPr marL="342900" indent="-342900">
              <a:lnSpc>
                <a:spcPts val="2879"/>
              </a:lnSpc>
              <a:spcBef>
                <a:spcPct val="0"/>
              </a:spcBef>
              <a:buFont typeface="Arial" panose="020B0604020202020204" pitchFamily="34" charset="0"/>
              <a:buChar char="•"/>
            </a:pPr>
            <a:r>
              <a:rPr lang="en-US" sz="2400" dirty="0" err="1">
                <a:solidFill>
                  <a:srgbClr val="FFFFFF"/>
                </a:solidFill>
                <a:latin typeface="Codec Pro"/>
                <a:ea typeface="Codec Pro"/>
                <a:cs typeface="Codec Pro"/>
                <a:sym typeface="Codec Pro"/>
              </a:rPr>
              <a:t>Funciones</a:t>
            </a:r>
            <a:r>
              <a:rPr lang="en-US" sz="2400" dirty="0">
                <a:solidFill>
                  <a:srgbClr val="FFFFFF"/>
                </a:solidFill>
                <a:latin typeface="Codec Pro"/>
                <a:ea typeface="Codec Pro"/>
                <a:cs typeface="Codec Pro"/>
                <a:sym typeface="Codec Pro"/>
              </a:rPr>
              <a:t> de </a:t>
            </a:r>
            <a:r>
              <a:rPr lang="en-US" sz="2400" dirty="0" err="1">
                <a:solidFill>
                  <a:srgbClr val="FFFFFF"/>
                </a:solidFill>
                <a:latin typeface="Codec Pro"/>
                <a:ea typeface="Codec Pro"/>
                <a:cs typeface="Codec Pro"/>
                <a:sym typeface="Codec Pro"/>
              </a:rPr>
              <a:t>activación</a:t>
            </a:r>
            <a:endParaRPr lang="en-US" sz="2400" dirty="0">
              <a:solidFill>
                <a:srgbClr val="FFFFFF"/>
              </a:solidFill>
              <a:latin typeface="Codec Pro"/>
              <a:ea typeface="Codec Pro"/>
              <a:cs typeface="Codec Pro"/>
              <a:sym typeface="Codec Pro"/>
            </a:endParaRPr>
          </a:p>
          <a:p>
            <a:pPr marL="342900" indent="-342900">
              <a:lnSpc>
                <a:spcPts val="2879"/>
              </a:lnSpc>
              <a:spcBef>
                <a:spcPct val="0"/>
              </a:spcBef>
              <a:buFont typeface="Arial" panose="020B0604020202020204" pitchFamily="34" charset="0"/>
              <a:buChar char="•"/>
            </a:pPr>
            <a:r>
              <a:rPr lang="en-US" sz="2400" dirty="0" err="1">
                <a:solidFill>
                  <a:srgbClr val="FFFFFF"/>
                </a:solidFill>
                <a:latin typeface="Codec Pro"/>
                <a:ea typeface="Codec Pro"/>
                <a:cs typeface="Codec Pro"/>
                <a:sym typeface="Codec Pro"/>
              </a:rPr>
              <a:t>Capas</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especiales</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Convolucionales</a:t>
            </a:r>
            <a:r>
              <a:rPr lang="en-US" sz="2400" dirty="0">
                <a:solidFill>
                  <a:srgbClr val="FFFFFF"/>
                </a:solidFill>
                <a:latin typeface="Codec Pro"/>
                <a:ea typeface="Codec Pro"/>
                <a:cs typeface="Codec Pro"/>
                <a:sym typeface="Codec Pro"/>
              </a:rPr>
              <a:t>, Batch Normalization…)</a:t>
            </a: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p:txBody>
      </p:sp>
      <p:pic>
        <p:nvPicPr>
          <p:cNvPr id="32" name="Imagen 31" descr="Forma, Polígono&#10;&#10;Descripción generada automáticamente">
            <a:extLst>
              <a:ext uri="{FF2B5EF4-FFF2-40B4-BE49-F238E27FC236}">
                <a16:creationId xmlns:a16="http://schemas.microsoft.com/office/drawing/2014/main" id="{AA6944A9-9900-B1E6-76A9-1F6AF2FD13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8588" t="57124" r="27837"/>
          <a:stretch/>
        </p:blipFill>
        <p:spPr>
          <a:xfrm>
            <a:off x="3429968" y="3695700"/>
            <a:ext cx="2930450" cy="2572735"/>
          </a:xfrm>
          <a:prstGeom prst="rect">
            <a:avLst/>
          </a:prstGeom>
        </p:spPr>
      </p:pic>
    </p:spTree>
    <p:extLst>
      <p:ext uri="{BB962C8B-B14F-4D97-AF65-F5344CB8AC3E}">
        <p14:creationId xmlns:p14="http://schemas.microsoft.com/office/powerpoint/2010/main" val="2850885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4" name="Freeform 4"/>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5" name="TextBox 5"/>
          <p:cNvSpPr txBox="1"/>
          <p:nvPr/>
        </p:nvSpPr>
        <p:spPr>
          <a:xfrm>
            <a:off x="1915092" y="4360990"/>
            <a:ext cx="914459" cy="1559401"/>
          </a:xfrm>
          <a:prstGeom prst="rect">
            <a:avLst/>
          </a:prstGeom>
        </p:spPr>
        <p:txBody>
          <a:bodyPr lIns="0" tIns="0" rIns="0" bIns="0" rtlCol="0" anchor="t">
            <a:spAutoFit/>
          </a:bodyPr>
          <a:lstStyle/>
          <a:p>
            <a:pPr algn="ctr">
              <a:lnSpc>
                <a:spcPts val="11679"/>
              </a:lnSpc>
            </a:pPr>
            <a:r>
              <a:rPr lang="en-US" sz="12976" b="1" spc="-545" dirty="0">
                <a:solidFill>
                  <a:srgbClr val="78FF87"/>
                </a:solidFill>
                <a:latin typeface="Codec Pro Ultra-Bold"/>
                <a:ea typeface="Codec Pro Ultra-Bold"/>
                <a:cs typeface="Codec Pro Ultra-Bold"/>
                <a:sym typeface="Codec Pro Ultra-Bold"/>
              </a:rPr>
              <a:t>2</a:t>
            </a:r>
          </a:p>
        </p:txBody>
      </p:sp>
      <p:sp>
        <p:nvSpPr>
          <p:cNvPr id="6" name="TextBox 6"/>
          <p:cNvSpPr txBox="1"/>
          <p:nvPr/>
        </p:nvSpPr>
        <p:spPr>
          <a:xfrm>
            <a:off x="3911844" y="3642337"/>
            <a:ext cx="9494341" cy="3077766"/>
          </a:xfrm>
          <a:prstGeom prst="rect">
            <a:avLst/>
          </a:prstGeom>
        </p:spPr>
        <p:txBody>
          <a:bodyPr lIns="0" tIns="0" rIns="0" bIns="0" rtlCol="0" anchor="t">
            <a:spAutoFit/>
          </a:bodyPr>
          <a:lstStyle/>
          <a:p>
            <a:pPr marL="0" lvl="0" indent="0" algn="l">
              <a:lnSpc>
                <a:spcPts val="11999"/>
              </a:lnSpc>
              <a:spcBef>
                <a:spcPct val="0"/>
              </a:spcBef>
            </a:pPr>
            <a:r>
              <a:rPr lang="en-US" sz="9999" b="1" u="none" strike="noStrike" dirty="0">
                <a:solidFill>
                  <a:srgbClr val="78FF87"/>
                </a:solidFill>
                <a:latin typeface="Anantason UltraExpanded Bold"/>
                <a:ea typeface="Anantason UltraExpanded Bold"/>
                <a:cs typeface="Anantason UltraExpanded Bold"/>
                <a:sym typeface="Anantason UltraExpanded Bold"/>
              </a:rPr>
              <a:t>ALGORITMO GENÉTICO</a:t>
            </a:r>
          </a:p>
        </p:txBody>
      </p:sp>
    </p:spTree>
    <p:extLst>
      <p:ext uri="{BB962C8B-B14F-4D97-AF65-F5344CB8AC3E}">
        <p14:creationId xmlns:p14="http://schemas.microsoft.com/office/powerpoint/2010/main" val="226694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 name="TextBox 3"/>
          <p:cNvSpPr txBox="1"/>
          <p:nvPr/>
        </p:nvSpPr>
        <p:spPr>
          <a:xfrm>
            <a:off x="1028700" y="1019175"/>
            <a:ext cx="11086001" cy="769441"/>
          </a:xfrm>
          <a:prstGeom prst="rect">
            <a:avLst/>
          </a:prstGeom>
        </p:spPr>
        <p:txBody>
          <a:bodyPr lIns="0" tIns="0" rIns="0" bIns="0" rtlCol="0" anchor="t">
            <a:spAutoFit/>
          </a:bodyPr>
          <a:lstStyle/>
          <a:p>
            <a:pPr marL="0" lvl="0" indent="0" algn="l">
              <a:lnSpc>
                <a:spcPts val="6000"/>
              </a:lnSpc>
              <a:spcBef>
                <a:spcPct val="0"/>
              </a:spcBef>
            </a:pPr>
            <a:r>
              <a:rPr lang="en-US" sz="5000" b="1" dirty="0" err="1">
                <a:solidFill>
                  <a:srgbClr val="78FF87"/>
                </a:solidFill>
                <a:latin typeface="Anantason UltraExpanded Bold"/>
                <a:ea typeface="Anantason UltraExpanded Bold"/>
                <a:cs typeface="Anantason UltraExpanded Bold"/>
                <a:sym typeface="Anantason UltraExpanded Bold"/>
              </a:rPr>
              <a:t>Representación</a:t>
            </a:r>
            <a:r>
              <a:rPr lang="en-US" sz="5000" b="1" dirty="0">
                <a:solidFill>
                  <a:srgbClr val="78FF87"/>
                </a:solidFill>
                <a:latin typeface="Anantason UltraExpanded Bold"/>
                <a:ea typeface="Anantason UltraExpanded Bold"/>
                <a:cs typeface="Anantason UltraExpanded Bold"/>
                <a:sym typeface="Anantason UltraExpanded Bold"/>
              </a:rPr>
              <a:t> de la </a:t>
            </a:r>
            <a:r>
              <a:rPr lang="en-US" sz="5000" b="1" dirty="0" err="1">
                <a:solidFill>
                  <a:srgbClr val="78FF87"/>
                </a:solidFill>
                <a:latin typeface="Anantason UltraExpanded Bold"/>
                <a:ea typeface="Anantason UltraExpanded Bold"/>
                <a:cs typeface="Anantason UltraExpanded Bold"/>
                <a:sym typeface="Anantason UltraExpanded Bold"/>
              </a:rPr>
              <a:t>solución</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16" name="TextBox 19">
            <a:extLst>
              <a:ext uri="{FF2B5EF4-FFF2-40B4-BE49-F238E27FC236}">
                <a16:creationId xmlns:a16="http://schemas.microsoft.com/office/drawing/2014/main" id="{7510071C-7586-697C-55AF-C3EFA06D4714}"/>
              </a:ext>
            </a:extLst>
          </p:cNvPr>
          <p:cNvSpPr txBox="1"/>
          <p:nvPr/>
        </p:nvSpPr>
        <p:spPr>
          <a:xfrm>
            <a:off x="1066800" y="2222758"/>
            <a:ext cx="15544800" cy="492443"/>
          </a:xfrm>
          <a:prstGeom prst="rect">
            <a:avLst/>
          </a:prstGeom>
        </p:spPr>
        <p:txBody>
          <a:bodyPr wrap="square" lIns="0" tIns="0" rIns="0" bIns="0" rtlCol="0" anchor="t">
            <a:spAutoFit/>
          </a:bodyPr>
          <a:lstStyle/>
          <a:p>
            <a:pPr algn="l"/>
            <a:r>
              <a:rPr lang="en-US" sz="3200" b="1" dirty="0" err="1">
                <a:solidFill>
                  <a:srgbClr val="FFFFFF"/>
                </a:solidFill>
                <a:latin typeface="Codec Pro"/>
                <a:ea typeface="Codec Pro"/>
                <a:cs typeface="Codec Pro"/>
                <a:sym typeface="Codec Pro"/>
              </a:rPr>
              <a:t>Solución</a:t>
            </a:r>
            <a:r>
              <a:rPr lang="en-US" sz="3200" b="1" dirty="0">
                <a:solidFill>
                  <a:srgbClr val="FFFFFF"/>
                </a:solidFill>
                <a:latin typeface="Codec Pro"/>
                <a:ea typeface="Codec Pro"/>
                <a:cs typeface="Codec Pro"/>
                <a:sym typeface="Codec Pro"/>
              </a:rPr>
              <a:t> = </a:t>
            </a:r>
            <a:r>
              <a:rPr lang="en-US" sz="3200" b="1" dirty="0" err="1">
                <a:solidFill>
                  <a:srgbClr val="FFFFFF"/>
                </a:solidFill>
                <a:latin typeface="Codec Pro"/>
                <a:ea typeface="Codec Pro"/>
                <a:cs typeface="Codec Pro"/>
                <a:sym typeface="Codec Pro"/>
              </a:rPr>
              <a:t>Arquitectura</a:t>
            </a:r>
            <a:r>
              <a:rPr lang="en-US" sz="3200" b="1" dirty="0">
                <a:solidFill>
                  <a:srgbClr val="FFFFFF"/>
                </a:solidFill>
                <a:latin typeface="Codec Pro"/>
                <a:ea typeface="Codec Pro"/>
                <a:cs typeface="Codec Pro"/>
                <a:sym typeface="Codec Pro"/>
              </a:rPr>
              <a:t> + Pesos</a:t>
            </a:r>
          </a:p>
        </p:txBody>
      </p:sp>
      <p:sp>
        <p:nvSpPr>
          <p:cNvPr id="17" name="TextBox 19">
            <a:extLst>
              <a:ext uri="{FF2B5EF4-FFF2-40B4-BE49-F238E27FC236}">
                <a16:creationId xmlns:a16="http://schemas.microsoft.com/office/drawing/2014/main" id="{D925A4E9-B86C-A5E6-6EDE-8AF8A52F9DF4}"/>
              </a:ext>
            </a:extLst>
          </p:cNvPr>
          <p:cNvSpPr txBox="1"/>
          <p:nvPr/>
        </p:nvSpPr>
        <p:spPr>
          <a:xfrm>
            <a:off x="1028700" y="3792489"/>
            <a:ext cx="15544800" cy="1351011"/>
          </a:xfrm>
          <a:prstGeom prst="rect">
            <a:avLst/>
          </a:prstGeom>
        </p:spPr>
        <p:txBody>
          <a:bodyPr wrap="square" lIns="0" tIns="0" rIns="0" bIns="0" rtlCol="0" anchor="t">
            <a:spAutoFit/>
          </a:bodyPr>
          <a:lstStyle/>
          <a:p>
            <a:pPr algn="l">
              <a:lnSpc>
                <a:spcPts val="2202"/>
              </a:lnSpc>
            </a:pPr>
            <a:r>
              <a:rPr lang="en-US" sz="3200" b="1" dirty="0" err="1">
                <a:solidFill>
                  <a:srgbClr val="78FF87"/>
                </a:solidFill>
                <a:latin typeface="Anantason UltraExpanded Bold"/>
                <a:ea typeface="Anantason UltraExpanded Bold"/>
                <a:cs typeface="Anantason UltraExpanded Bold"/>
                <a:sym typeface="Anantason UltraExpanded Bold"/>
              </a:rPr>
              <a:t>Aquitectura</a:t>
            </a:r>
            <a:r>
              <a:rPr lang="en-US" sz="3200" b="1" dirty="0">
                <a:solidFill>
                  <a:srgbClr val="78FF87"/>
                </a:solidFill>
                <a:latin typeface="Anantason UltraExpanded Bold"/>
                <a:ea typeface="Anantason UltraExpanded Bold"/>
                <a:cs typeface="Anantason UltraExpanded Bold"/>
                <a:sym typeface="Anantason UltraExpanded Bold"/>
              </a:rPr>
              <a:t>:</a:t>
            </a:r>
          </a:p>
          <a:p>
            <a:pPr marL="176106" lvl="1" algn="l">
              <a:lnSpc>
                <a:spcPts val="1957"/>
              </a:lnSpc>
            </a:pPr>
            <a:endParaRPr lang="en-US" sz="3200" b="1" dirty="0">
              <a:solidFill>
                <a:srgbClr val="78FF87"/>
              </a:solidFill>
              <a:latin typeface="Anantason UltraExpanded Bold"/>
              <a:ea typeface="Codec Pro"/>
              <a:cs typeface="Anantason UltraExpanded Bold"/>
              <a:sym typeface="Anantason UltraExpanded Bold"/>
            </a:endParaRPr>
          </a:p>
          <a:p>
            <a:pPr marL="176106" lvl="1" algn="l">
              <a:lnSpc>
                <a:spcPts val="1957"/>
              </a:lnSpc>
            </a:pPr>
            <a:r>
              <a:rPr lang="en-US" sz="3200" b="1" dirty="0">
                <a:solidFill>
                  <a:srgbClr val="FFFFFF"/>
                </a:solidFill>
                <a:latin typeface="Codec Pro"/>
                <a:ea typeface="Codec Pro"/>
                <a:cs typeface="Codec Pro"/>
                <a:sym typeface="Codec Pro"/>
              </a:rPr>
              <a:t>[N</a:t>
            </a:r>
            <a:r>
              <a:rPr lang="en-US" sz="3200" b="1" baseline="-25000" dirty="0">
                <a:solidFill>
                  <a:srgbClr val="FFFFFF"/>
                </a:solidFill>
                <a:latin typeface="Codec Pro"/>
                <a:ea typeface="Codec Pro"/>
                <a:cs typeface="Codec Pro"/>
                <a:sym typeface="Codec Pro"/>
              </a:rPr>
              <a:t>1</a:t>
            </a:r>
            <a:r>
              <a:rPr lang="en-US" sz="3200" b="1" dirty="0">
                <a:solidFill>
                  <a:srgbClr val="FFFFFF"/>
                </a:solidFill>
                <a:latin typeface="Codec Pro"/>
                <a:ea typeface="Codec Pro"/>
                <a:cs typeface="Codec Pro"/>
                <a:sym typeface="Codec Pro"/>
              </a:rPr>
              <a:t>, N</a:t>
            </a:r>
            <a:r>
              <a:rPr lang="en-US" sz="3200" b="1" baseline="-25000" dirty="0">
                <a:solidFill>
                  <a:srgbClr val="FFFFFF"/>
                </a:solidFill>
                <a:latin typeface="Codec Pro"/>
                <a:ea typeface="Codec Pro"/>
                <a:cs typeface="Codec Pro"/>
                <a:sym typeface="Codec Pro"/>
              </a:rPr>
              <a:t>2</a:t>
            </a:r>
            <a:r>
              <a:rPr lang="en-US" sz="3200" b="1" dirty="0">
                <a:solidFill>
                  <a:srgbClr val="FFFFFF"/>
                </a:solidFill>
                <a:latin typeface="Codec Pro"/>
                <a:ea typeface="Codec Pro"/>
                <a:cs typeface="Codec Pro"/>
                <a:sym typeface="Codec Pro"/>
              </a:rPr>
              <a:t>, … , N</a:t>
            </a:r>
            <a:r>
              <a:rPr lang="en-US" sz="3200" b="1" baseline="-25000" dirty="0">
                <a:solidFill>
                  <a:srgbClr val="FFFFFF"/>
                </a:solidFill>
                <a:latin typeface="Codec Pro"/>
                <a:ea typeface="Codec Pro"/>
                <a:cs typeface="Codec Pro"/>
                <a:sym typeface="Codec Pro"/>
              </a:rPr>
              <a:t>H</a:t>
            </a:r>
            <a:r>
              <a:rPr lang="en-US" sz="3200" b="1" dirty="0">
                <a:solidFill>
                  <a:srgbClr val="FFFFFF"/>
                </a:solidFill>
                <a:latin typeface="Codec Pro"/>
                <a:ea typeface="Codec Pro"/>
                <a:cs typeface="Codec Pro"/>
                <a:sym typeface="Codec Pro"/>
              </a:rPr>
              <a:t>] </a:t>
            </a:r>
            <a:r>
              <a:rPr lang="en-US" sz="3200" b="1" dirty="0">
                <a:solidFill>
                  <a:srgbClr val="FFFFFF"/>
                </a:solidFill>
                <a:latin typeface="Codec Pro"/>
                <a:ea typeface="Codec Pro"/>
                <a:cs typeface="Codec Pro"/>
                <a:sym typeface="Wingdings" panose="05000000000000000000" pitchFamily="2" charset="2"/>
              </a:rPr>
              <a:t> </a:t>
            </a:r>
            <a:r>
              <a:rPr lang="en-US" sz="3200" b="1" dirty="0">
                <a:solidFill>
                  <a:srgbClr val="FFFFFF"/>
                </a:solidFill>
                <a:latin typeface="Codec Pro"/>
                <a:ea typeface="Codec Pro"/>
                <a:cs typeface="Codec Pro"/>
                <a:sym typeface="Codec Pro"/>
              </a:rPr>
              <a:t>N</a:t>
            </a:r>
            <a:r>
              <a:rPr lang="en-US" sz="3200" b="1" baseline="-25000" dirty="0">
                <a:solidFill>
                  <a:srgbClr val="FFFFFF"/>
                </a:solidFill>
                <a:latin typeface="Codec Pro"/>
                <a:ea typeface="Codec Pro"/>
                <a:cs typeface="Codec Pro"/>
                <a:sym typeface="Codec Pro"/>
              </a:rPr>
              <a:t>h</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Número</a:t>
            </a:r>
            <a:r>
              <a:rPr lang="en-US" sz="3200" b="1" dirty="0">
                <a:solidFill>
                  <a:srgbClr val="FFFFFF"/>
                </a:solidFill>
                <a:latin typeface="Codec Pro"/>
                <a:ea typeface="Codec Pro"/>
                <a:cs typeface="Codec Pro"/>
                <a:sym typeface="Codec Pro"/>
              </a:rPr>
              <a:t> de </a:t>
            </a:r>
            <a:r>
              <a:rPr lang="en-US" sz="3200" b="1" dirty="0" err="1">
                <a:solidFill>
                  <a:srgbClr val="FFFFFF"/>
                </a:solidFill>
                <a:latin typeface="Codec Pro"/>
                <a:ea typeface="Codec Pro"/>
                <a:cs typeface="Codec Pro"/>
                <a:sym typeface="Codec Pro"/>
              </a:rPr>
              <a:t>neuronas</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en</a:t>
            </a:r>
            <a:r>
              <a:rPr lang="en-US" sz="3200" b="1" dirty="0">
                <a:solidFill>
                  <a:srgbClr val="FFFFFF"/>
                </a:solidFill>
                <a:latin typeface="Codec Pro"/>
                <a:ea typeface="Codec Pro"/>
                <a:cs typeface="Codec Pro"/>
                <a:sym typeface="Codec Pro"/>
              </a:rPr>
              <a:t> la </a:t>
            </a:r>
            <a:r>
              <a:rPr lang="en-US" sz="3200" b="1" dirty="0" err="1">
                <a:solidFill>
                  <a:srgbClr val="FFFFFF"/>
                </a:solidFill>
                <a:latin typeface="Codec Pro"/>
                <a:ea typeface="Codec Pro"/>
                <a:cs typeface="Codec Pro"/>
                <a:sym typeface="Codec Pro"/>
              </a:rPr>
              <a:t>capa</a:t>
            </a:r>
            <a:r>
              <a:rPr lang="en-US" sz="3200" b="1" dirty="0">
                <a:solidFill>
                  <a:srgbClr val="FFFFFF"/>
                </a:solidFill>
                <a:latin typeface="Codec Pro"/>
                <a:ea typeface="Codec Pro"/>
                <a:cs typeface="Codec Pro"/>
                <a:sym typeface="Codec Pro"/>
              </a:rPr>
              <a:t> h.</a:t>
            </a:r>
          </a:p>
          <a:p>
            <a:pPr marL="176106" lvl="1" algn="l">
              <a:lnSpc>
                <a:spcPts val="1957"/>
              </a:lnSpc>
            </a:pPr>
            <a:r>
              <a:rPr lang="en-US" sz="3200" b="1" dirty="0">
                <a:solidFill>
                  <a:srgbClr val="FFFFFF"/>
                </a:solidFill>
                <a:latin typeface="Codec Pro"/>
                <a:ea typeface="Codec Pro"/>
                <a:cs typeface="Codec Pro"/>
                <a:sym typeface="Codec Pro"/>
              </a:rPr>
              <a:t>				</a:t>
            </a:r>
          </a:p>
          <a:p>
            <a:pPr marL="176106" lvl="1" algn="l">
              <a:lnSpc>
                <a:spcPts val="1957"/>
              </a:lnSpc>
            </a:pPr>
            <a:r>
              <a:rPr lang="en-US" sz="3200" b="1" dirty="0">
                <a:solidFill>
                  <a:srgbClr val="FFFFFF"/>
                </a:solidFill>
                <a:latin typeface="Codec Pro"/>
                <a:ea typeface="Codec Pro"/>
                <a:cs typeface="Codec Pro"/>
                <a:sym typeface="Codec Pro"/>
              </a:rPr>
              <a:t>			       H: </a:t>
            </a:r>
            <a:r>
              <a:rPr lang="en-US" sz="3200" b="1" dirty="0" err="1">
                <a:solidFill>
                  <a:srgbClr val="FFFFFF"/>
                </a:solidFill>
                <a:latin typeface="Codec Pro"/>
                <a:ea typeface="Codec Pro"/>
                <a:cs typeface="Codec Pro"/>
                <a:sym typeface="Codec Pro"/>
              </a:rPr>
              <a:t>Número</a:t>
            </a:r>
            <a:r>
              <a:rPr lang="en-US" sz="3200" b="1" dirty="0">
                <a:solidFill>
                  <a:srgbClr val="FFFFFF"/>
                </a:solidFill>
                <a:latin typeface="Codec Pro"/>
                <a:ea typeface="Codec Pro"/>
                <a:cs typeface="Codec Pro"/>
                <a:sym typeface="Codec Pro"/>
              </a:rPr>
              <a:t> de </a:t>
            </a:r>
            <a:r>
              <a:rPr lang="en-US" sz="3200" b="1" dirty="0" err="1">
                <a:solidFill>
                  <a:srgbClr val="FFFFFF"/>
                </a:solidFill>
                <a:latin typeface="Codec Pro"/>
                <a:ea typeface="Codec Pro"/>
                <a:cs typeface="Codec Pro"/>
                <a:sym typeface="Codec Pro"/>
              </a:rPr>
              <a:t>capas</a:t>
            </a:r>
            <a:r>
              <a:rPr lang="en-US" sz="3200" b="1" dirty="0">
                <a:solidFill>
                  <a:srgbClr val="FFFFFF"/>
                </a:solidFill>
                <a:latin typeface="Codec Pro"/>
                <a:ea typeface="Codec Pro"/>
                <a:cs typeface="Codec Pro"/>
                <a:sym typeface="Codec Pro"/>
              </a:rPr>
              <a:t> de la red (</a:t>
            </a:r>
            <a:r>
              <a:rPr lang="en-US" sz="3200" b="1" dirty="0" err="1">
                <a:solidFill>
                  <a:srgbClr val="FFFFFF"/>
                </a:solidFill>
                <a:latin typeface="Codec Pro"/>
                <a:ea typeface="Codec Pro"/>
                <a:cs typeface="Codec Pro"/>
                <a:sym typeface="Codec Pro"/>
              </a:rPr>
              <a:t>hiperparámetro</a:t>
            </a:r>
            <a:r>
              <a:rPr lang="en-US" sz="3200" b="1" dirty="0">
                <a:solidFill>
                  <a:srgbClr val="FFFFFF"/>
                </a:solidFill>
                <a:latin typeface="Codec Pro"/>
                <a:ea typeface="Codec Pro"/>
                <a:cs typeface="Codec Pro"/>
                <a:sym typeface="Codec Pro"/>
              </a:rPr>
              <a:t>). </a:t>
            </a:r>
          </a:p>
        </p:txBody>
      </p:sp>
      <p:sp>
        <p:nvSpPr>
          <p:cNvPr id="2" name="TextBox 19">
            <a:extLst>
              <a:ext uri="{FF2B5EF4-FFF2-40B4-BE49-F238E27FC236}">
                <a16:creationId xmlns:a16="http://schemas.microsoft.com/office/drawing/2014/main" id="{614EF3D9-93E3-8615-36A9-4E51F5481CCE}"/>
              </a:ext>
            </a:extLst>
          </p:cNvPr>
          <p:cNvSpPr txBox="1"/>
          <p:nvPr/>
        </p:nvSpPr>
        <p:spPr>
          <a:xfrm>
            <a:off x="1074174" y="7025135"/>
            <a:ext cx="15544800" cy="616836"/>
          </a:xfrm>
          <a:prstGeom prst="rect">
            <a:avLst/>
          </a:prstGeom>
        </p:spPr>
        <p:txBody>
          <a:bodyPr wrap="square" lIns="0" tIns="0" rIns="0" bIns="0" rtlCol="0" anchor="t">
            <a:spAutoFit/>
          </a:bodyPr>
          <a:lstStyle/>
          <a:p>
            <a:pPr algn="l">
              <a:lnSpc>
                <a:spcPts val="2202"/>
              </a:lnSpc>
            </a:pPr>
            <a:r>
              <a:rPr lang="en-US" sz="3200" b="1" dirty="0">
                <a:solidFill>
                  <a:srgbClr val="78FF87"/>
                </a:solidFill>
                <a:latin typeface="Anantason UltraExpanded Bold"/>
                <a:ea typeface="Anantason UltraExpanded Bold"/>
                <a:cs typeface="Anantason UltraExpanded Bold"/>
                <a:sym typeface="Anantason UltraExpanded Bold"/>
              </a:rPr>
              <a:t>Pesos:</a:t>
            </a:r>
          </a:p>
          <a:p>
            <a:pPr algn="l">
              <a:lnSpc>
                <a:spcPts val="2202"/>
              </a:lnSpc>
            </a:pPr>
            <a:endParaRPr lang="en-US" sz="3200" b="1" dirty="0">
              <a:solidFill>
                <a:srgbClr val="78FF87"/>
              </a:solidFill>
              <a:latin typeface="Anantason UltraExpanded Bold"/>
              <a:ea typeface="Anantason UltraExpanded Bold"/>
              <a:cs typeface="Anantason UltraExpanded Bold"/>
              <a:sym typeface="Anantason UltraExpanded Bold"/>
            </a:endParaRPr>
          </a:p>
        </p:txBody>
      </p:sp>
      <p:grpSp>
        <p:nvGrpSpPr>
          <p:cNvPr id="5" name="Grupo 4">
            <a:extLst>
              <a:ext uri="{FF2B5EF4-FFF2-40B4-BE49-F238E27FC236}">
                <a16:creationId xmlns:a16="http://schemas.microsoft.com/office/drawing/2014/main" id="{41D1D816-4DD0-20F7-9EA0-7F8C82860280}"/>
              </a:ext>
            </a:extLst>
          </p:cNvPr>
          <p:cNvGrpSpPr/>
          <p:nvPr/>
        </p:nvGrpSpPr>
        <p:grpSpPr>
          <a:xfrm>
            <a:off x="3485600" y="6561036"/>
            <a:ext cx="6172200" cy="1545033"/>
            <a:chOff x="1905000" y="6220788"/>
            <a:chExt cx="13335000" cy="3338035"/>
          </a:xfrm>
        </p:grpSpPr>
        <p:pic>
          <p:nvPicPr>
            <p:cNvPr id="3074" name="Picture 2" descr="What is PyTorch?. 1.History | by Aysh | Medium">
              <a:extLst>
                <a:ext uri="{FF2B5EF4-FFF2-40B4-BE49-F238E27FC236}">
                  <a16:creationId xmlns:a16="http://schemas.microsoft.com/office/drawing/2014/main" id="{3803E88F-E976-D994-8A9D-22A8CE96E5B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9429"/>
            <a:stretch/>
          </p:blipFill>
          <p:spPr bwMode="auto">
            <a:xfrm>
              <a:off x="4495800" y="6220788"/>
              <a:ext cx="10744200" cy="3305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is PyTorch?. 1.History | by Aysh | Medium">
              <a:extLst>
                <a:ext uri="{FF2B5EF4-FFF2-40B4-BE49-F238E27FC236}">
                  <a16:creationId xmlns:a16="http://schemas.microsoft.com/office/drawing/2014/main" id="{F3589B1D-4977-0C51-B684-8E3058EE76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571"/>
            <a:stretch/>
          </p:blipFill>
          <p:spPr bwMode="auto">
            <a:xfrm>
              <a:off x="1905000" y="6253648"/>
              <a:ext cx="2590800" cy="3305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294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200400" y="-8343900"/>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Freeform 3"/>
          <p:cNvSpPr/>
          <p:nvPr/>
        </p:nvSpPr>
        <p:spPr>
          <a:xfrm>
            <a:off x="6599177" y="7333826"/>
            <a:ext cx="14336955" cy="6055724"/>
          </a:xfrm>
          <a:custGeom>
            <a:avLst/>
            <a:gdLst/>
            <a:ahLst/>
            <a:cxnLst/>
            <a:rect l="l" t="t" r="r" b="b"/>
            <a:pathLst>
              <a:path w="14336955" h="6055724">
                <a:moveTo>
                  <a:pt x="0" y="0"/>
                </a:moveTo>
                <a:lnTo>
                  <a:pt x="14336955" y="0"/>
                </a:lnTo>
                <a:lnTo>
                  <a:pt x="14336955" y="6055724"/>
                </a:lnTo>
                <a:lnTo>
                  <a:pt x="0" y="6055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1028700" y="998686"/>
            <a:ext cx="89535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NEAT vs </a:t>
            </a:r>
            <a:r>
              <a:rPr lang="en-US" sz="5000" b="1" u="none" strike="noStrike" dirty="0" err="1">
                <a:solidFill>
                  <a:srgbClr val="78FF87"/>
                </a:solidFill>
                <a:latin typeface="Anantason UltraExpanded Bold"/>
                <a:ea typeface="Anantason UltraExpanded Bold"/>
                <a:cs typeface="Anantason UltraExpanded Bold"/>
                <a:sym typeface="Anantason UltraExpanded Bold"/>
              </a:rPr>
              <a:t>FakeNEAT</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5" name="TextBox 5"/>
          <p:cNvSpPr txBox="1"/>
          <p:nvPr/>
        </p:nvSpPr>
        <p:spPr>
          <a:xfrm>
            <a:off x="2855439" y="3424246"/>
            <a:ext cx="6286574" cy="1447800"/>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FFFFFF"/>
                </a:solidFill>
                <a:latin typeface="Anantason UltraExpanded Bold"/>
                <a:ea typeface="Anantason UltraExpanded Bold"/>
                <a:cs typeface="Anantason UltraExpanded Bold"/>
                <a:sym typeface="Anantason UltraExpanded Bold"/>
              </a:rPr>
              <a:t>INTRODUCTION TO ARTIFICIAL NEURAL NETWORKS: CONCEPTS, APPLICATIONS AND CHALLENGES</a:t>
            </a:r>
          </a:p>
        </p:txBody>
      </p:sp>
      <p:sp>
        <p:nvSpPr>
          <p:cNvPr id="6" name="TextBox 6"/>
          <p:cNvSpPr txBox="1"/>
          <p:nvPr/>
        </p:nvSpPr>
        <p:spPr>
          <a:xfrm>
            <a:off x="2855439" y="6008730"/>
            <a:ext cx="6286574" cy="1447800"/>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FFFFFF"/>
                </a:solidFill>
                <a:latin typeface="Anantason UltraExpanded Bold"/>
                <a:ea typeface="Anantason UltraExpanded Bold"/>
                <a:cs typeface="Anantason UltraExpanded Bold"/>
                <a:sym typeface="Anantason UltraExpanded Bold"/>
              </a:rPr>
              <a:t>ARTIFICIAL NEURAL NETWORKS FOR NATURAL LANGUAGE PROCESSING AND COMPUTER VISION</a:t>
            </a:r>
          </a:p>
        </p:txBody>
      </p:sp>
      <p:sp>
        <p:nvSpPr>
          <p:cNvPr id="7" name="TextBox 7"/>
          <p:cNvSpPr txBox="1"/>
          <p:nvPr/>
        </p:nvSpPr>
        <p:spPr>
          <a:xfrm>
            <a:off x="10966119" y="3424246"/>
            <a:ext cx="6293181" cy="1447800"/>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FFFFFF"/>
                </a:solidFill>
                <a:latin typeface="Anantason UltraExpanded Bold"/>
                <a:ea typeface="Anantason UltraExpanded Bold"/>
                <a:cs typeface="Anantason UltraExpanded Bold"/>
                <a:sym typeface="Anantason UltraExpanded Bold"/>
              </a:rPr>
              <a:t>RECENT ADVANCES IN ARTIFICIAL NEURAL NETWORK ARCHITECTURES AND ALGORITHMS</a:t>
            </a:r>
          </a:p>
        </p:txBody>
      </p:sp>
      <p:sp>
        <p:nvSpPr>
          <p:cNvPr id="8" name="TextBox 8"/>
          <p:cNvSpPr txBox="1"/>
          <p:nvPr/>
        </p:nvSpPr>
        <p:spPr>
          <a:xfrm>
            <a:off x="10966119" y="6008730"/>
            <a:ext cx="5853209" cy="1085850"/>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FFFFFF"/>
                </a:solidFill>
                <a:latin typeface="Anantason UltraExpanded Bold"/>
                <a:ea typeface="Anantason UltraExpanded Bold"/>
                <a:cs typeface="Anantason UltraExpanded Bold"/>
                <a:sym typeface="Anantason UltraExpanded Bold"/>
              </a:rPr>
              <a:t>ARTIFICIAL NEURAL NETWORK OPTIMIZATION TECHNIQUES AND FUTURE DIRECTIONS</a:t>
            </a:r>
          </a:p>
        </p:txBody>
      </p:sp>
      <p:grpSp>
        <p:nvGrpSpPr>
          <p:cNvPr id="9" name="Group 9"/>
          <p:cNvGrpSpPr/>
          <p:nvPr/>
        </p:nvGrpSpPr>
        <p:grpSpPr>
          <a:xfrm>
            <a:off x="1468671" y="3162308"/>
            <a:ext cx="1163073" cy="1438275"/>
            <a:chOff x="0" y="0"/>
            <a:chExt cx="1550764" cy="1917700"/>
          </a:xfrm>
        </p:grpSpPr>
        <p:sp>
          <p:nvSpPr>
            <p:cNvPr id="10" name="TextBox 10"/>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a:solidFill>
                    <a:srgbClr val="78FF87"/>
                  </a:solidFill>
                  <a:latin typeface="Anantason UltraExpanded Light"/>
                  <a:ea typeface="Anantason UltraExpanded Light"/>
                  <a:cs typeface="Anantason UltraExpanded Light"/>
                  <a:sym typeface="Anantason UltraExpanded Light"/>
                </a:rPr>
                <a:t>O</a:t>
              </a:r>
            </a:p>
          </p:txBody>
        </p:sp>
        <p:sp>
          <p:nvSpPr>
            <p:cNvPr id="11" name="TextBox 11"/>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1</a:t>
              </a:r>
            </a:p>
          </p:txBody>
        </p:sp>
      </p:grpSp>
      <p:grpSp>
        <p:nvGrpSpPr>
          <p:cNvPr id="12" name="Group 12"/>
          <p:cNvGrpSpPr/>
          <p:nvPr/>
        </p:nvGrpSpPr>
        <p:grpSpPr>
          <a:xfrm>
            <a:off x="9583971" y="3162308"/>
            <a:ext cx="1163073" cy="1438275"/>
            <a:chOff x="0" y="0"/>
            <a:chExt cx="1550764" cy="1917700"/>
          </a:xfrm>
        </p:grpSpPr>
        <p:sp>
          <p:nvSpPr>
            <p:cNvPr id="13" name="TextBox 13"/>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a:solidFill>
                    <a:srgbClr val="78FF87"/>
                  </a:solidFill>
                  <a:latin typeface="Anantason UltraExpanded Light"/>
                  <a:ea typeface="Anantason UltraExpanded Light"/>
                  <a:cs typeface="Anantason UltraExpanded Light"/>
                  <a:sym typeface="Anantason UltraExpanded Light"/>
                </a:rPr>
                <a:t>O</a:t>
              </a:r>
            </a:p>
          </p:txBody>
        </p:sp>
        <p:sp>
          <p:nvSpPr>
            <p:cNvPr id="14" name="TextBox 14"/>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2</a:t>
              </a:r>
            </a:p>
          </p:txBody>
        </p:sp>
      </p:grpSp>
      <p:grpSp>
        <p:nvGrpSpPr>
          <p:cNvPr id="15" name="Group 15"/>
          <p:cNvGrpSpPr/>
          <p:nvPr/>
        </p:nvGrpSpPr>
        <p:grpSpPr>
          <a:xfrm>
            <a:off x="1468671" y="5746793"/>
            <a:ext cx="1163073" cy="1438275"/>
            <a:chOff x="0" y="0"/>
            <a:chExt cx="1550764" cy="1917700"/>
          </a:xfrm>
        </p:grpSpPr>
        <p:sp>
          <p:nvSpPr>
            <p:cNvPr id="16" name="TextBox 16"/>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a:solidFill>
                    <a:srgbClr val="78FF87"/>
                  </a:solidFill>
                  <a:latin typeface="Anantason UltraExpanded Light"/>
                  <a:ea typeface="Anantason UltraExpanded Light"/>
                  <a:cs typeface="Anantason UltraExpanded Light"/>
                  <a:sym typeface="Anantason UltraExpanded Light"/>
                </a:rPr>
                <a:t>O</a:t>
              </a:r>
            </a:p>
          </p:txBody>
        </p:sp>
        <p:sp>
          <p:nvSpPr>
            <p:cNvPr id="17" name="TextBox 17"/>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3</a:t>
              </a:r>
            </a:p>
          </p:txBody>
        </p:sp>
      </p:grpSp>
      <p:grpSp>
        <p:nvGrpSpPr>
          <p:cNvPr id="18" name="Group 18"/>
          <p:cNvGrpSpPr/>
          <p:nvPr/>
        </p:nvGrpSpPr>
        <p:grpSpPr>
          <a:xfrm>
            <a:off x="9583971" y="5746793"/>
            <a:ext cx="1163073" cy="1438275"/>
            <a:chOff x="0" y="0"/>
            <a:chExt cx="1550764" cy="1917700"/>
          </a:xfrm>
        </p:grpSpPr>
        <p:sp>
          <p:nvSpPr>
            <p:cNvPr id="19" name="TextBox 19"/>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a:solidFill>
                    <a:srgbClr val="78FF87"/>
                  </a:solidFill>
                  <a:latin typeface="Anantason UltraExpanded Light"/>
                  <a:ea typeface="Anantason UltraExpanded Light"/>
                  <a:cs typeface="Anantason UltraExpanded Light"/>
                  <a:sym typeface="Anantason UltraExpanded Light"/>
                </a:rPr>
                <a:t>O</a:t>
              </a:r>
            </a:p>
          </p:txBody>
        </p:sp>
        <p:sp>
          <p:nvSpPr>
            <p:cNvPr id="20" name="TextBox 20"/>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4</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4" name="Freeform 4"/>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5" name="TextBox 5"/>
          <p:cNvSpPr txBox="1"/>
          <p:nvPr/>
        </p:nvSpPr>
        <p:spPr>
          <a:xfrm>
            <a:off x="1915092" y="4360990"/>
            <a:ext cx="914459" cy="1780297"/>
          </a:xfrm>
          <a:prstGeom prst="rect">
            <a:avLst/>
          </a:prstGeom>
        </p:spPr>
        <p:txBody>
          <a:bodyPr lIns="0" tIns="0" rIns="0" bIns="0" rtlCol="0" anchor="t">
            <a:spAutoFit/>
          </a:bodyPr>
          <a:lstStyle/>
          <a:p>
            <a:pPr algn="ctr">
              <a:lnSpc>
                <a:spcPts val="11679"/>
              </a:lnSpc>
            </a:pPr>
            <a:r>
              <a:rPr lang="en-US" sz="12976" b="1" spc="-545">
                <a:solidFill>
                  <a:srgbClr val="78FF87"/>
                </a:solidFill>
                <a:latin typeface="Codec Pro Ultra-Bold"/>
                <a:ea typeface="Codec Pro Ultra-Bold"/>
                <a:cs typeface="Codec Pro Ultra-Bold"/>
                <a:sym typeface="Codec Pro Ultra-Bold"/>
              </a:rPr>
              <a:t>1</a:t>
            </a:r>
          </a:p>
        </p:txBody>
      </p:sp>
      <p:sp>
        <p:nvSpPr>
          <p:cNvPr id="6" name="TextBox 6"/>
          <p:cNvSpPr txBox="1"/>
          <p:nvPr/>
        </p:nvSpPr>
        <p:spPr>
          <a:xfrm>
            <a:off x="3911844" y="3642337"/>
            <a:ext cx="9494341" cy="3028950"/>
          </a:xfrm>
          <a:prstGeom prst="rect">
            <a:avLst/>
          </a:prstGeom>
        </p:spPr>
        <p:txBody>
          <a:bodyPr lIns="0" tIns="0" rIns="0" bIns="0" rtlCol="0" anchor="t">
            <a:spAutoFit/>
          </a:bodyPr>
          <a:lstStyle/>
          <a:p>
            <a:pPr marL="0" lvl="0" indent="0" algn="l">
              <a:lnSpc>
                <a:spcPts val="11999"/>
              </a:lnSpc>
              <a:spcBef>
                <a:spcPct val="0"/>
              </a:spcBef>
            </a:pPr>
            <a:r>
              <a:rPr lang="en-US" sz="9999" b="1" u="none" strike="noStrike">
                <a:solidFill>
                  <a:srgbClr val="78FF87"/>
                </a:solidFill>
                <a:latin typeface="Anantason UltraExpanded Bold"/>
                <a:ea typeface="Anantason UltraExpanded Bold"/>
                <a:cs typeface="Anantason UltraExpanded Bold"/>
                <a:sym typeface="Anantason UltraExpanded Bold"/>
              </a:rPr>
              <a:t>BRAND</a:t>
            </a:r>
          </a:p>
          <a:p>
            <a:pPr marL="0" lvl="0" indent="0" algn="l">
              <a:lnSpc>
                <a:spcPts val="11999"/>
              </a:lnSpc>
              <a:spcBef>
                <a:spcPct val="0"/>
              </a:spcBef>
            </a:pPr>
            <a:r>
              <a:rPr lang="en-US" sz="9999" b="1" u="none" strike="noStrike">
                <a:solidFill>
                  <a:srgbClr val="78FF87"/>
                </a:solidFill>
                <a:latin typeface="Anantason UltraExpanded Bold"/>
                <a:ea typeface="Anantason UltraExpanded Bold"/>
                <a:cs typeface="Anantason UltraExpanded Bold"/>
                <a:sym typeface="Anantason UltraExpanded Bold"/>
              </a:rPr>
              <a:t>MESSAGING</a:t>
            </a:r>
          </a:p>
        </p:txBody>
      </p:sp>
      <p:sp>
        <p:nvSpPr>
          <p:cNvPr id="7" name="TextBox 7"/>
          <p:cNvSpPr txBox="1"/>
          <p:nvPr/>
        </p:nvSpPr>
        <p:spPr>
          <a:xfrm>
            <a:off x="3911844" y="7463817"/>
            <a:ext cx="6405731" cy="266700"/>
          </a:xfrm>
          <a:prstGeom prst="rect">
            <a:avLst/>
          </a:prstGeom>
        </p:spPr>
        <p:txBody>
          <a:bodyPr lIns="0" tIns="0" rIns="0" bIns="0" rtlCol="0" anchor="t">
            <a:spAutoFit/>
          </a:bodyPr>
          <a:lstStyle/>
          <a:p>
            <a:pPr algn="l">
              <a:lnSpc>
                <a:spcPts val="2160"/>
              </a:lnSpc>
              <a:spcBef>
                <a:spcPct val="0"/>
              </a:spcBef>
            </a:pPr>
            <a:r>
              <a:rPr lang="en-US" sz="1800">
                <a:solidFill>
                  <a:srgbClr val="FFFFFF"/>
                </a:solidFill>
                <a:latin typeface="Anantason UltraExpanded"/>
                <a:ea typeface="Anantason UltraExpanded"/>
                <a:cs typeface="Anantason UltraExpanded"/>
                <a:sym typeface="Anantason UltraExpanded"/>
              </a:rPr>
              <a:t>ELABORATE ON WHAT YOU WANT TO DISCUSS</a:t>
            </a:r>
          </a:p>
        </p:txBody>
      </p:sp>
    </p:spTree>
    <p:extLst>
      <p:ext uri="{BB962C8B-B14F-4D97-AF65-F5344CB8AC3E}">
        <p14:creationId xmlns:p14="http://schemas.microsoft.com/office/powerpoint/2010/main" val="2624471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2006</Words>
  <Application>Microsoft Office PowerPoint</Application>
  <PresentationFormat>Personalizado</PresentationFormat>
  <Paragraphs>232</Paragraphs>
  <Slides>25</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25</vt:i4>
      </vt:variant>
    </vt:vector>
  </HeadingPairs>
  <TitlesOfParts>
    <vt:vector size="35" baseType="lpstr">
      <vt:lpstr>Arial</vt:lpstr>
      <vt:lpstr>Anantason UltraExpanded Thin</vt:lpstr>
      <vt:lpstr>Anantason UltraExpanded Light</vt:lpstr>
      <vt:lpstr>Codec Pro Bold</vt:lpstr>
      <vt:lpstr>Anantason UltraExpanded Bold</vt:lpstr>
      <vt:lpstr>Calibri</vt:lpstr>
      <vt:lpstr>Codec Pro</vt:lpstr>
      <vt:lpstr>Anantason UltraExpanded</vt:lpstr>
      <vt:lpstr>Codec Pro Ultra-Bold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Artificial Neural Networks Conference</dc:title>
  <dc:creator>Hugo</dc:creator>
  <cp:lastModifiedBy>Hugo Albert Bonet</cp:lastModifiedBy>
  <cp:revision>2</cp:revision>
  <dcterms:created xsi:type="dcterms:W3CDTF">2006-08-16T00:00:00Z</dcterms:created>
  <dcterms:modified xsi:type="dcterms:W3CDTF">2024-10-17T17:22:50Z</dcterms:modified>
  <dc:identifier>DAGT1yRGQwQ</dc:identifier>
</cp:coreProperties>
</file>